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6"/>
  </p:handoutMasterIdLst>
  <p:sldIdLst>
    <p:sldId id="692" r:id="rId3"/>
    <p:sldId id="600" r:id="rId5"/>
    <p:sldId id="713" r:id="rId6"/>
    <p:sldId id="337" r:id="rId7"/>
    <p:sldId id="338" r:id="rId8"/>
    <p:sldId id="583" r:id="rId9"/>
    <p:sldId id="585" r:id="rId10"/>
    <p:sldId id="586" r:id="rId11"/>
    <p:sldId id="587" r:id="rId12"/>
    <p:sldId id="627" r:id="rId13"/>
    <p:sldId id="631" r:id="rId14"/>
    <p:sldId id="632" r:id="rId15"/>
    <p:sldId id="634" r:id="rId16"/>
    <p:sldId id="633" r:id="rId17"/>
    <p:sldId id="635" r:id="rId18"/>
    <p:sldId id="637" r:id="rId19"/>
    <p:sldId id="638" r:id="rId20"/>
    <p:sldId id="643" r:id="rId21"/>
    <p:sldId id="679" r:id="rId22"/>
    <p:sldId id="680" r:id="rId23"/>
    <p:sldId id="678" r:id="rId24"/>
    <p:sldId id="691" r:id="rId25"/>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3D0"/>
    <a:srgbClr val="4F81BD"/>
    <a:srgbClr val="3CA0FE"/>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40"/>
        <p:guide pos="3689"/>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546122C-F768-40A2-A128-E096586C23D4}"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20.jpeg"/><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28.jpeg"/><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32.jpeg"/><Relationship Id="rId1" Type="http://schemas.openxmlformats.org/officeDocument/2006/relationships/image" Target="../media/image31.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34.jpeg"/><Relationship Id="rId1" Type="http://schemas.openxmlformats.org/officeDocument/2006/relationships/image" Target="../media/image33.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4.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41.png"/><Relationship Id="rId1" Type="http://schemas.openxmlformats.org/officeDocument/2006/relationships/image" Target="../media/image4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xml"/><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663315" y="2479675"/>
            <a:ext cx="4311015" cy="849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051300" y="2643505"/>
            <a:ext cx="37649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通识课程选修课平台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9805207" y="43615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手机</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559560" y="332740"/>
            <a:ext cx="4467860" cy="829945"/>
          </a:xfrm>
          <a:prstGeom prst="rect">
            <a:avLst/>
          </a:prstGeom>
          <a:noFill/>
        </p:spPr>
        <p:txBody>
          <a:bodyPr wrap="none" rtlCol="0">
            <a:spAutoFit/>
          </a:bodyPr>
          <a:p>
            <a:r>
              <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rPr>
              <a:t>南京中医药大学</a:t>
            </a:r>
            <a:endParaRPr lang="zh-CN" altLang="en-US" sz="4800" b="1">
              <a:gradFill>
                <a:gsLst>
                  <a:gs pos="0">
                    <a:srgbClr val="14CD68"/>
                  </a:gs>
                  <a:gs pos="100000">
                    <a:srgbClr val="035C7D"/>
                  </a:gs>
                </a:gsLst>
                <a:lin scaled="0"/>
              </a:gradFill>
              <a:effectLst>
                <a:outerShdw blurRad="38100" dist="19050" dir="2700000" algn="tl" rotWithShape="0">
                  <a:schemeClr val="dk1">
                    <a:alpha val="40000"/>
                  </a:schemeClr>
                </a:outerShdw>
              </a:effectLst>
            </a:endParaRPr>
          </a:p>
        </p:txBody>
      </p:sp>
      <p:pic>
        <p:nvPicPr>
          <p:cNvPr id="6" name="图片 5" descr="test(4)"/>
          <p:cNvPicPr>
            <a:picLocks noChangeAspect="1"/>
          </p:cNvPicPr>
          <p:nvPr/>
        </p:nvPicPr>
        <p:blipFill>
          <a:blip r:embed="rId2"/>
          <a:stretch>
            <a:fillRect/>
          </a:stretch>
        </p:blipFill>
        <p:spPr>
          <a:xfrm>
            <a:off x="231775" y="175895"/>
            <a:ext cx="1327785" cy="1327785"/>
          </a:xfrm>
          <a:prstGeom prst="rect">
            <a:avLst/>
          </a:prstGeom>
        </p:spPr>
      </p:pic>
    </p:spTree>
    <p:custDataLst>
      <p:tags r:id="rId3"/>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3288665" y="1334135"/>
            <a:ext cx="2804795" cy="4796155"/>
          </a:xfrm>
          <a:prstGeom prst="rect">
            <a:avLst/>
          </a:prstGeom>
        </p:spPr>
      </p:pic>
      <p:pic>
        <p:nvPicPr>
          <p:cNvPr id="2" name="图片 1" descr="E0E0E6AA832141705A42B397C4F907A2"/>
          <p:cNvPicPr>
            <a:picLocks noChangeAspect="1"/>
          </p:cNvPicPr>
          <p:nvPr/>
        </p:nvPicPr>
        <p:blipFill>
          <a:blip r:embed="rId2"/>
          <a:stretch>
            <a:fillRect/>
          </a:stretch>
        </p:blipFill>
        <p:spPr>
          <a:xfrm>
            <a:off x="321945" y="1334135"/>
            <a:ext cx="2795270" cy="4794885"/>
          </a:xfrm>
          <a:prstGeom prst="rect">
            <a:avLst/>
          </a:prstGeom>
        </p:spPr>
      </p:pic>
      <p:sp>
        <p:nvSpPr>
          <p:cNvPr id="7" name="矩形 6"/>
          <p:cNvSpPr/>
          <p:nvPr/>
        </p:nvSpPr>
        <p:spPr>
          <a:xfrm>
            <a:off x="321945" y="3180715"/>
            <a:ext cx="662940" cy="27724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3" name="矩形标注 12"/>
          <p:cNvSpPr/>
          <p:nvPr/>
        </p:nvSpPr>
        <p:spPr>
          <a:xfrm>
            <a:off x="1684655" y="2922905"/>
            <a:ext cx="1151255" cy="506095"/>
          </a:xfrm>
          <a:prstGeom prst="wedgeRectCallout">
            <a:avLst>
              <a:gd name="adj1" fmla="val -111610"/>
              <a:gd name="adj2" fmla="val 9516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sp>
        <p:nvSpPr>
          <p:cNvPr id="12" name="矩形标注 11"/>
          <p:cNvSpPr/>
          <p:nvPr/>
        </p:nvSpPr>
        <p:spPr>
          <a:xfrm>
            <a:off x="4726940" y="2718435"/>
            <a:ext cx="1151255" cy="462280"/>
          </a:xfrm>
          <a:prstGeom prst="wedgeRectCallout">
            <a:avLst>
              <a:gd name="adj1" fmla="val -115250"/>
              <a:gd name="adj2" fmla="val 184478"/>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3" name="矩形 2"/>
          <p:cNvSpPr/>
          <p:nvPr/>
        </p:nvSpPr>
        <p:spPr>
          <a:xfrm>
            <a:off x="3288665" y="3180715"/>
            <a:ext cx="66294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1" name="Rectangle 31      (向天歌演示原创作品：www.TopPPT.cn)"/>
          <p:cNvSpPr/>
          <p:nvPr/>
        </p:nvSpPr>
        <p:spPr>
          <a:xfrm>
            <a:off x="9262110" y="463550"/>
            <a:ext cx="2644140" cy="62623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9333865" y="540385"/>
            <a:ext cx="2644140" cy="618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4" name="图片 13" descr="FA04657240DCDE8FD2A2AB1CC0E446E3"/>
          <p:cNvPicPr>
            <a:picLocks noChangeAspect="1"/>
          </p:cNvPicPr>
          <p:nvPr/>
        </p:nvPicPr>
        <p:blipFill>
          <a:blip r:embed="rId3"/>
          <a:stretch>
            <a:fillRect/>
          </a:stretch>
        </p:blipFill>
        <p:spPr>
          <a:xfrm>
            <a:off x="6268720" y="1334135"/>
            <a:ext cx="2798445" cy="4796155"/>
          </a:xfrm>
          <a:prstGeom prst="rect">
            <a:avLst/>
          </a:prstGeom>
        </p:spPr>
      </p:pic>
      <p:sp>
        <p:nvSpPr>
          <p:cNvPr id="15" name="矩形 14"/>
          <p:cNvSpPr/>
          <p:nvPr/>
        </p:nvSpPr>
        <p:spPr>
          <a:xfrm>
            <a:off x="6268720" y="3180715"/>
            <a:ext cx="59563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标注 15"/>
          <p:cNvSpPr/>
          <p:nvPr/>
        </p:nvSpPr>
        <p:spPr>
          <a:xfrm>
            <a:off x="7572375" y="2475230"/>
            <a:ext cx="1591310" cy="447675"/>
          </a:xfrm>
          <a:prstGeom prst="wedgeRectCallout">
            <a:avLst>
              <a:gd name="adj1" fmla="val -92458"/>
              <a:gd name="adj2" fmla="val 22843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pic>
        <p:nvPicPr>
          <p:cNvPr id="10" name="图片 9" descr="04BCBB9B1C2E3969EFAFB4E2EF0C8C9C"/>
          <p:cNvPicPr>
            <a:picLocks noChangeAspect="1"/>
          </p:cNvPicPr>
          <p:nvPr/>
        </p:nvPicPr>
        <p:blipFill>
          <a:blip r:embed="rId1"/>
          <a:stretch>
            <a:fillRect/>
          </a:stretch>
        </p:blipFill>
        <p:spPr>
          <a:xfrm>
            <a:off x="537210" y="817245"/>
            <a:ext cx="3380105" cy="5780405"/>
          </a:xfrm>
          <a:prstGeom prst="rect">
            <a:avLst/>
          </a:prstGeom>
        </p:spPr>
      </p:pic>
      <p:sp>
        <p:nvSpPr>
          <p:cNvPr id="6" name="矩形 5"/>
          <p:cNvSpPr/>
          <p:nvPr/>
        </p:nvSpPr>
        <p:spPr>
          <a:xfrm>
            <a:off x="551180" y="2180590"/>
            <a:ext cx="180149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817880"/>
            <a:ext cx="3373755" cy="5779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5625" y="949960"/>
            <a:ext cx="327596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点击【章节】进入课程的学习页面，您会看到任务点情况。</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最上方有显示您的【待完成任务数】。每个章节前面的数字代表您有几个任务点未完成，橙色代表任务点未完成，绿色代表完成。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点击您要学习的课程章节进入，可以看到对应的任务点，一个章节的任务点一般包含【视频】和【章节测验】两项。您可以查看一下，两项均需要显示【任务点已完成】，橘色圆点变成绿色即为该集任务完成，可点击左上角返回【</a:t>
            </a:r>
            <a:r>
              <a:rPr lang="en-US" altLang="zh-CN" sz="1800" dirty="0">
                <a:solidFill>
                  <a:schemeClr val="bg1"/>
                </a:solidFill>
                <a:latin typeface="微软雅黑" panose="020B0503020204020204" pitchFamily="34" charset="-122"/>
                <a:ea typeface="微软雅黑" panose="020B0503020204020204" pitchFamily="34" charset="-122"/>
                <a:sym typeface="+mn-ea"/>
              </a:rPr>
              <a:t>&lt;</a:t>
            </a:r>
            <a:r>
              <a:rPr lang="zh-CN" altLang="en-US" sz="1800" dirty="0">
                <a:solidFill>
                  <a:schemeClr val="bg1"/>
                </a:solidFill>
                <a:latin typeface="微软雅黑" panose="020B0503020204020204" pitchFamily="34" charset="-122"/>
                <a:ea typeface="微软雅黑" panose="020B0503020204020204" pitchFamily="34" charset="-122"/>
                <a:sym typeface="+mn-ea"/>
              </a:rPr>
              <a:t>】查看此章节目录前的橘色圆点是否变为绿色。</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394BC7A753D304AE90F0B16DC1193412"/>
          <p:cNvPicPr>
            <a:picLocks noChangeAspect="1"/>
          </p:cNvPicPr>
          <p:nvPr/>
        </p:nvPicPr>
        <p:blipFill>
          <a:blip r:embed="rId2"/>
          <a:stretch>
            <a:fillRect/>
          </a:stretch>
        </p:blipFill>
        <p:spPr>
          <a:xfrm>
            <a:off x="4337685" y="817245"/>
            <a:ext cx="3375660" cy="5781040"/>
          </a:xfrm>
          <a:prstGeom prst="rect">
            <a:avLst/>
          </a:prstGeom>
        </p:spPr>
      </p:pic>
      <p:sp>
        <p:nvSpPr>
          <p:cNvPr id="8" name="矩形 7"/>
          <p:cNvSpPr/>
          <p:nvPr/>
        </p:nvSpPr>
        <p:spPr>
          <a:xfrm>
            <a:off x="865505" y="3072130"/>
            <a:ext cx="43878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1805" y="5847715"/>
            <a:ext cx="11186795" cy="800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644525" y="5919470"/>
            <a:ext cx="10927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点击视频中间的播放按钮，进入全屏页面观看视频，如果您视频无法加载，请您点击视频右下角【标清】，点击【公网1】/【公网2】/【本校】进行线路切换，查看问题是否已解决。</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pic>
        <p:nvPicPr>
          <p:cNvPr id="3" name="图片 2" descr="14A995F4ADE09F41E5BB5CD268B75D28"/>
          <p:cNvPicPr>
            <a:picLocks noChangeAspect="1"/>
          </p:cNvPicPr>
          <p:nvPr/>
        </p:nvPicPr>
        <p:blipFill>
          <a:blip r:embed="rId1"/>
          <a:stretch>
            <a:fillRect/>
          </a:stretch>
        </p:blipFill>
        <p:spPr>
          <a:xfrm>
            <a:off x="4424680" y="899160"/>
            <a:ext cx="7233920" cy="4061460"/>
          </a:xfrm>
          <a:prstGeom prst="rect">
            <a:avLst/>
          </a:prstGeom>
        </p:spPr>
      </p:pic>
      <p:pic>
        <p:nvPicPr>
          <p:cNvPr id="7" name="图片 6"/>
          <p:cNvPicPr>
            <a:picLocks noChangeAspect="1"/>
          </p:cNvPicPr>
          <p:nvPr/>
        </p:nvPicPr>
        <p:blipFill>
          <a:blip r:embed="rId2"/>
          <a:stretch>
            <a:fillRect/>
          </a:stretch>
        </p:blipFill>
        <p:spPr>
          <a:xfrm>
            <a:off x="472440" y="1202055"/>
            <a:ext cx="3409950" cy="2209800"/>
          </a:xfrm>
          <a:prstGeom prst="rect">
            <a:avLst/>
          </a:prstGeom>
        </p:spPr>
      </p:pic>
      <p:sp>
        <p:nvSpPr>
          <p:cNvPr id="9" name="矩形 8"/>
          <p:cNvSpPr/>
          <p:nvPr/>
        </p:nvSpPr>
        <p:spPr>
          <a:xfrm>
            <a:off x="1473835" y="1935480"/>
            <a:ext cx="1264920" cy="9544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descr="FBD03D31D1D0ABD8F688DFF8ED351FBB"/>
          <p:cNvPicPr>
            <a:picLocks noChangeAspect="1"/>
          </p:cNvPicPr>
          <p:nvPr/>
        </p:nvPicPr>
        <p:blipFill>
          <a:blip r:embed="rId3"/>
          <a:stretch>
            <a:fillRect/>
          </a:stretch>
        </p:blipFill>
        <p:spPr>
          <a:xfrm>
            <a:off x="2882265" y="2463800"/>
            <a:ext cx="5753100" cy="3236595"/>
          </a:xfrm>
          <a:prstGeom prst="rect">
            <a:avLst/>
          </a:prstGeom>
        </p:spPr>
      </p:pic>
      <p:sp>
        <p:nvSpPr>
          <p:cNvPr id="12" name="矩形 11"/>
          <p:cNvSpPr/>
          <p:nvPr/>
        </p:nvSpPr>
        <p:spPr>
          <a:xfrm>
            <a:off x="8054975" y="5319395"/>
            <a:ext cx="54737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8778875" y="1939290"/>
            <a:ext cx="2007235" cy="8782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7656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descr="DF45C275824E8900603C10A25C511016"/>
          <p:cNvPicPr>
            <a:picLocks noChangeAspect="1"/>
          </p:cNvPicPr>
          <p:nvPr/>
        </p:nvPicPr>
        <p:blipFill>
          <a:blip r:embed="rId1"/>
          <a:stretch>
            <a:fillRect/>
          </a:stretch>
        </p:blipFill>
        <p:spPr>
          <a:xfrm>
            <a:off x="831215" y="1739900"/>
            <a:ext cx="6713220" cy="37769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4293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视频中的题目不占成绩，若您答对就可以继续观看视频，若答错将重新作答，若题目有误，请截图并及时联系客服反馈，您反馈的错题我们会反馈给老师修改，祝您学习愉快！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67740" y="2172970"/>
            <a:ext cx="3372485" cy="1463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2F71617D5F93ACACFB509E2B6DEB2EE7"/>
          <p:cNvPicPr>
            <a:picLocks noChangeAspect="1"/>
          </p:cNvPicPr>
          <p:nvPr/>
        </p:nvPicPr>
        <p:blipFill>
          <a:blip r:embed="rId1"/>
          <a:stretch>
            <a:fillRect/>
          </a:stretch>
        </p:blipFill>
        <p:spPr>
          <a:xfrm>
            <a:off x="704850" y="817880"/>
            <a:ext cx="3346450" cy="576326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完成测验</a:t>
            </a:r>
            <a:endParaRPr lang="zh-CN" altLang="en-US" sz="2800" b="1" dirty="0">
              <a:latin typeface="微软雅黑" panose="020B0503020204020204" pitchFamily="34" charset="-122"/>
            </a:endParaRPr>
          </a:p>
        </p:txBody>
      </p:sp>
      <p:sp>
        <p:nvSpPr>
          <p:cNvPr id="6" name="矩形 5"/>
          <p:cNvSpPr/>
          <p:nvPr/>
        </p:nvSpPr>
        <p:spPr>
          <a:xfrm>
            <a:off x="2618105" y="1624965"/>
            <a:ext cx="1134110"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点击【章节测验】进入答题。</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章节测验提交不成功的话，建议换个网络重新尝试提交。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提交后请等待提交成功，任务点变绿再退出。</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8CF1E04E1517609569E79DBE6A81FA9"/>
          <p:cNvPicPr>
            <a:picLocks noChangeAspect="1"/>
          </p:cNvPicPr>
          <p:nvPr/>
        </p:nvPicPr>
        <p:blipFill>
          <a:blip r:embed="rId2"/>
          <a:stretch>
            <a:fillRect/>
          </a:stretch>
        </p:blipFill>
        <p:spPr>
          <a:xfrm>
            <a:off x="4370070" y="817880"/>
            <a:ext cx="3356610" cy="5763895"/>
          </a:xfrm>
          <a:prstGeom prst="rect">
            <a:avLst/>
          </a:prstGeom>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5" name="图片 4" descr="E4C30090979CE7C29E314996BE2A41F9"/>
          <p:cNvPicPr>
            <a:picLocks noChangeAspect="1"/>
          </p:cNvPicPr>
          <p:nvPr/>
        </p:nvPicPr>
        <p:blipFill>
          <a:blip r:embed="rId1"/>
          <a:stretch>
            <a:fillRect/>
          </a:stretch>
        </p:blipFill>
        <p:spPr>
          <a:xfrm>
            <a:off x="694690" y="806450"/>
            <a:ext cx="3341370" cy="577469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阅读</a:t>
            </a:r>
            <a:endParaRPr lang="zh-CN" altLang="en-US" sz="2800" b="1" dirty="0">
              <a:latin typeface="微软雅黑" panose="020B0503020204020204" pitchFamily="34" charset="-122"/>
            </a:endParaRPr>
          </a:p>
        </p:txBody>
      </p:sp>
      <p:sp>
        <p:nvSpPr>
          <p:cNvPr id="6" name="矩形 5"/>
          <p:cNvSpPr/>
          <p:nvPr/>
        </p:nvSpPr>
        <p:spPr>
          <a:xfrm>
            <a:off x="681355" y="5830570"/>
            <a:ext cx="3354705" cy="4114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如果课程有【阅读】章节，一般在课程的最后一个章节。</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阅读时长需要次日更新。如果今天是课程最后一天学习时间，今天阅读，明天阅读时长正常更新，任务点在时长更新以后变绿，进度完成。</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en-US" altLang="zh-CN" sz="1800" dirty="0">
                <a:solidFill>
                  <a:schemeClr val="bg1"/>
                </a:solidFill>
                <a:latin typeface="微软雅黑" panose="020B0503020204020204" pitchFamily="34" charset="-122"/>
                <a:ea typeface="微软雅黑" panose="020B0503020204020204" pitchFamily="34" charset="-122"/>
              </a:rPr>
              <a:t>APP</a:t>
            </a:r>
            <a:r>
              <a:rPr lang="zh-CN" altLang="en-US" sz="1800" dirty="0">
                <a:solidFill>
                  <a:schemeClr val="bg1"/>
                </a:solidFill>
                <a:latin typeface="微软雅黑" panose="020B0503020204020204" pitchFamily="34" charset="-122"/>
                <a:ea typeface="微软雅黑" panose="020B0503020204020204" pitchFamily="34" charset="-122"/>
              </a:rPr>
              <a:t>阅读需要您点击【我】</a:t>
            </a:r>
            <a:r>
              <a:rPr lang="zh-CN" altLang="en-US" sz="1800" dirty="0">
                <a:solidFill>
                  <a:schemeClr val="bg1"/>
                </a:solidFill>
                <a:latin typeface="微软雅黑" panose="020B0503020204020204" pitchFamily="34" charset="-122"/>
                <a:ea typeface="微软雅黑" panose="020B0503020204020204" pitchFamily="34" charset="-122"/>
                <a:sym typeface="+mn-ea"/>
              </a:rPr>
              <a:t>➤【课程】，进入对应的课程，找到课程【阅读】章节，点击进入阅读章节里的专题才可以计入时长，从【常用】和【最近使用】里直接打开课程进入的阅读不计入课程阅读时长。</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7" name="图片 6" descr="1638A1E6DFBF95631167043D4AEF9829"/>
          <p:cNvPicPr>
            <a:picLocks noChangeAspect="1"/>
          </p:cNvPicPr>
          <p:nvPr/>
        </p:nvPicPr>
        <p:blipFill>
          <a:blip r:embed="rId2"/>
          <a:stretch>
            <a:fillRect/>
          </a:stretch>
        </p:blipFill>
        <p:spPr>
          <a:xfrm>
            <a:off x="4411345" y="806450"/>
            <a:ext cx="3388360" cy="5774055"/>
          </a:xfrm>
          <a:prstGeom prst="rect">
            <a:avLst/>
          </a:prstGeom>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0EC328145C6F6CE97D235472B5116FB1"/>
          <p:cNvPicPr>
            <a:picLocks noChangeAspect="1"/>
          </p:cNvPicPr>
          <p:nvPr/>
        </p:nvPicPr>
        <p:blipFill>
          <a:blip r:embed="rId1"/>
          <a:stretch>
            <a:fillRect/>
          </a:stretch>
        </p:blipFill>
        <p:spPr>
          <a:xfrm>
            <a:off x="4484370" y="806450"/>
            <a:ext cx="3375025" cy="577405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484370" y="524637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205470" y="1701165"/>
            <a:ext cx="3326765" cy="41192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322310" y="1810385"/>
            <a:ext cx="3167380"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如果课程考试占考核权重，您可以点击【任务】模块查看【考试】。</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如果老师发布了考试，【任务】下会显示【考试】以及您的考试状态，点击【更多】</a:t>
            </a:r>
            <a:r>
              <a:rPr lang="zh-CN" altLang="en-US" sz="1800" dirty="0">
                <a:solidFill>
                  <a:schemeClr val="bg1"/>
                </a:solidFill>
                <a:latin typeface="微软雅黑" panose="020B0503020204020204" pitchFamily="34" charset="-122"/>
                <a:ea typeface="微软雅黑" panose="020B0503020204020204" pitchFamily="34" charset="-122"/>
                <a:sym typeface="+mn-ea"/>
              </a:rPr>
              <a:t>➤【考试安排】可查看具体考试时间</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如还未发布考试，【任务】下没有【考试】，请耐心等待，并及时查看学校相关通知或定期查看平台考试状态的变化，在规定时间内参加考试。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descr="DFDC5DF08095774D8C06A8B9334B17DE"/>
          <p:cNvPicPr>
            <a:picLocks noChangeAspect="1"/>
          </p:cNvPicPr>
          <p:nvPr/>
        </p:nvPicPr>
        <p:blipFill>
          <a:blip r:embed="rId2"/>
          <a:stretch>
            <a:fillRect/>
          </a:stretch>
        </p:blipFill>
        <p:spPr>
          <a:xfrm>
            <a:off x="751840" y="807085"/>
            <a:ext cx="3369310" cy="5773420"/>
          </a:xfrm>
          <a:prstGeom prst="rect">
            <a:avLst/>
          </a:prstGeom>
        </p:spPr>
      </p:pic>
      <p:sp>
        <p:nvSpPr>
          <p:cNvPr id="7" name="矩形 6"/>
          <p:cNvSpPr/>
          <p:nvPr/>
        </p:nvSpPr>
        <p:spPr>
          <a:xfrm>
            <a:off x="751840" y="2326640"/>
            <a:ext cx="3354705" cy="6108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descr="2BF54BBFA732BC2E9123FE6B402EE7B0"/>
          <p:cNvPicPr>
            <a:picLocks noChangeAspect="1"/>
          </p:cNvPicPr>
          <p:nvPr/>
        </p:nvPicPr>
        <p:blipFill>
          <a:blip r:embed="rId1"/>
          <a:stretch>
            <a:fillRect/>
          </a:stretch>
        </p:blipFill>
        <p:spPr>
          <a:xfrm>
            <a:off x="558800" y="807085"/>
            <a:ext cx="3351530" cy="5772785"/>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558800" y="203708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107045" y="806450"/>
            <a:ext cx="3625215" cy="57734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7045" y="877570"/>
            <a:ext cx="362521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如果您点击【考试】进入查看，提示【</a:t>
            </a:r>
            <a:r>
              <a:rPr lang="zh-CN" altLang="en-US" sz="1800" dirty="0" smtClean="0">
                <a:solidFill>
                  <a:srgbClr val="FF0000"/>
                </a:solidFill>
                <a:latin typeface="微软雅黑" panose="020B0503020204020204" pitchFamily="34" charset="-122"/>
                <a:ea typeface="微软雅黑" panose="020B0503020204020204" pitchFamily="34" charset="-122"/>
                <a:sym typeface="+mn-ea"/>
              </a:rPr>
              <a:t>该试卷只允许在电脑客户端考试，完成考试后可在手机端查看！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如果您点击【考试】进入查看，提示【考试尚未开始】，说明考试时间还未到，请记好下方显示的考试时间，在考试时间内及时参加考试以免错过。考试时间由学校确定，如果学校没有特别的安排那么错过考试是没有任何补考机会的。如若错过建议多关注学校教务网站是否有相关补考通知或者近期关注平台变化。如学校无安排只能自行承担后果，请务必学习时多关注考试时间。</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8" name="图片 7" descr="4596A2518C5E5C404CE767C9D6243AE2"/>
          <p:cNvPicPr>
            <a:picLocks noChangeAspect="1"/>
          </p:cNvPicPr>
          <p:nvPr/>
        </p:nvPicPr>
        <p:blipFill>
          <a:blip r:embed="rId2"/>
          <a:stretch>
            <a:fillRect/>
          </a:stretch>
        </p:blipFill>
        <p:spPr>
          <a:xfrm>
            <a:off x="4321175" y="807085"/>
            <a:ext cx="3392170" cy="5805805"/>
          </a:xfrm>
          <a:prstGeom prst="rect">
            <a:avLst/>
          </a:prstGeom>
        </p:spPr>
      </p:pic>
      <p:sp>
        <p:nvSpPr>
          <p:cNvPr id="7" name="矩形 6"/>
          <p:cNvSpPr/>
          <p:nvPr/>
        </p:nvSpPr>
        <p:spPr>
          <a:xfrm>
            <a:off x="4890770" y="2159635"/>
            <a:ext cx="2311400" cy="6527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8" name="图片 7" descr="1BA7FA342BF781324FB041586AEB3F39"/>
          <p:cNvPicPr>
            <a:picLocks noChangeAspect="1"/>
          </p:cNvPicPr>
          <p:nvPr/>
        </p:nvPicPr>
        <p:blipFill>
          <a:blip r:embed="rId1"/>
          <a:stretch>
            <a:fillRect/>
          </a:stretch>
        </p:blipFill>
        <p:spPr>
          <a:xfrm>
            <a:off x="4272915" y="807085"/>
            <a:ext cx="3418205" cy="59061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272915" y="1815465"/>
            <a:ext cx="34182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3" name="图片 2" descr="8C02E3D8C45DA2876C3615A61EF3F858"/>
          <p:cNvPicPr>
            <a:picLocks noChangeAspect="1"/>
          </p:cNvPicPr>
          <p:nvPr/>
        </p:nvPicPr>
        <p:blipFill>
          <a:blip r:embed="rId2"/>
          <a:stretch>
            <a:fillRect/>
          </a:stretch>
        </p:blipFill>
        <p:spPr>
          <a:xfrm>
            <a:off x="537210" y="807085"/>
            <a:ext cx="3460750" cy="5906135"/>
          </a:xfrm>
          <a:prstGeom prst="rect">
            <a:avLst/>
          </a:prstGeom>
        </p:spPr>
      </p:pic>
      <p:sp>
        <p:nvSpPr>
          <p:cNvPr id="32" name="Rectangle 31      (向天歌演示原创作品：www.TopPPT.cn)"/>
          <p:cNvSpPr/>
          <p:nvPr/>
        </p:nvSpPr>
        <p:spPr>
          <a:xfrm>
            <a:off x="8061960" y="768350"/>
            <a:ext cx="3606165" cy="59448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8800" y="805815"/>
            <a:ext cx="3415030"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如果课程考试时间已到，点击【任务】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➤【考试】，查看考试大致说明，点击【开始考试】进入答题页面</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如果出现提示【须完成任务点</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80%</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方可参加该考试，请继续学习完成规定任务点再来吧！】说明您课程完成的进度不够，目前无法参加考试。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如果课程还在学习时间，请尽快学习完成规定任务点再进行考试。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如果您课程已经结课，学习不再记录，而您完成的任务没有达到要求，则无法参加考试。我们不保证学校将来是否会延长课程时间等操作，建议您多关注学校教务网站通知或者多登录查看关注平台的变化！</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37210" y="1685925"/>
            <a:ext cx="3460115" cy="699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pic>
        <p:nvPicPr>
          <p:cNvPr id="5" name="图片 4" descr="394BC7A753D304AE90F0B16DC1193412"/>
          <p:cNvPicPr>
            <a:picLocks noChangeAspect="1"/>
          </p:cNvPicPr>
          <p:nvPr/>
        </p:nvPicPr>
        <p:blipFill>
          <a:blip r:embed="rId1"/>
          <a:stretch>
            <a:fillRect/>
          </a:stretch>
        </p:blipFill>
        <p:spPr>
          <a:xfrm>
            <a:off x="752475" y="768350"/>
            <a:ext cx="2783205" cy="4767580"/>
          </a:xfrm>
          <a:prstGeom prst="rect">
            <a:avLst/>
          </a:prstGeom>
        </p:spPr>
      </p:pic>
      <p:sp>
        <p:nvSpPr>
          <p:cNvPr id="32" name="Rectangle 31      (向天歌演示原创作品：www.TopPPT.cn)"/>
          <p:cNvSpPr/>
          <p:nvPr/>
        </p:nvSpPr>
        <p:spPr>
          <a:xfrm>
            <a:off x="360045" y="5607685"/>
            <a:ext cx="11343640" cy="11252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479425" y="5704840"/>
            <a:ext cx="1122426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您在观看</a:t>
            </a:r>
            <a:r>
              <a:rPr lang="zh-CN" altLang="en-US" sz="1800" dirty="0">
                <a:solidFill>
                  <a:schemeClr val="bg1"/>
                </a:solidFill>
                <a:latin typeface="微软雅黑" panose="020B0503020204020204" pitchFamily="34" charset="-122"/>
                <a:ea typeface="微软雅黑" panose="020B0503020204020204" pitchFamily="34" charset="-122"/>
                <a:sym typeface="+mn-ea"/>
              </a:rPr>
              <a:t>视频或者完成测验时，都可以点击右下角的【写笔记】，进入到笔记编辑页面，编辑完成以后点击【完成】该笔记即会发布成功。默认课程笔记会存放在【学习笔记】文件夹，如果您想保存在其他地方，点击上方的下拉三角【﹀】进行切换。点击【完成】以后会显示您的笔记内容，您可以进行【编辑】和【删除】。</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882265" y="4654550"/>
            <a:ext cx="652780" cy="6838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2"/>
          <a:stretch>
            <a:fillRect/>
          </a:stretch>
        </p:blipFill>
        <p:spPr>
          <a:xfrm>
            <a:off x="4813300" y="768350"/>
            <a:ext cx="2777490" cy="4768215"/>
          </a:xfrm>
          <a:prstGeom prst="rect">
            <a:avLst/>
          </a:prstGeom>
        </p:spPr>
      </p:pic>
      <p:sp>
        <p:nvSpPr>
          <p:cNvPr id="14" name="矩形 13"/>
          <p:cNvSpPr/>
          <p:nvPr/>
        </p:nvSpPr>
        <p:spPr>
          <a:xfrm>
            <a:off x="5655310" y="768350"/>
            <a:ext cx="1093470" cy="428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5" name="图片 14"/>
          <p:cNvPicPr>
            <a:picLocks noChangeAspect="1"/>
          </p:cNvPicPr>
          <p:nvPr/>
        </p:nvPicPr>
        <p:blipFill>
          <a:blip r:embed="rId3"/>
          <a:stretch>
            <a:fillRect/>
          </a:stretch>
        </p:blipFill>
        <p:spPr>
          <a:xfrm>
            <a:off x="8731250" y="768350"/>
            <a:ext cx="2773680" cy="4767580"/>
          </a:xfrm>
          <a:prstGeom prst="rect">
            <a:avLst/>
          </a:prstGeom>
        </p:spPr>
      </p:pic>
    </p:spTree>
    <p:custDataLst>
      <p:tags r:id="rId4"/>
    </p:custDataLst>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smtClean="0">
                <a:solidFill>
                  <a:prstClr val="white"/>
                </a:solidFill>
                <a:latin typeface="宋体" panose="02010600030101010101" pitchFamily="2" charset="-122"/>
                <a:ea typeface="宋体" panose="02010600030101010101" pitchFamily="2" charset="-122"/>
              </a:rPr>
              <a:t>移动端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E590593C7FF90BD6B6295B6FD2A2C09E"/>
          <p:cNvPicPr>
            <a:picLocks noChangeAspect="1"/>
          </p:cNvPicPr>
          <p:nvPr/>
        </p:nvPicPr>
        <p:blipFill>
          <a:blip r:embed="rId1"/>
          <a:stretch>
            <a:fillRect/>
          </a:stretch>
        </p:blipFill>
        <p:spPr>
          <a:xfrm>
            <a:off x="780415" y="755650"/>
            <a:ext cx="2790825" cy="4770755"/>
          </a:xfrm>
          <a:prstGeom prst="rect">
            <a:avLst/>
          </a:prstGeom>
        </p:spPr>
      </p:pic>
      <p:pic>
        <p:nvPicPr>
          <p:cNvPr id="7" name="图片 6"/>
          <p:cNvPicPr>
            <a:picLocks noChangeAspect="1"/>
          </p:cNvPicPr>
          <p:nvPr/>
        </p:nvPicPr>
        <p:blipFill>
          <a:blip r:embed="rId2"/>
          <a:stretch>
            <a:fillRect/>
          </a:stretch>
        </p:blipFill>
        <p:spPr>
          <a:xfrm>
            <a:off x="4838065" y="755650"/>
            <a:ext cx="2767965" cy="4771390"/>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sp>
        <p:nvSpPr>
          <p:cNvPr id="6" name="矩形 5"/>
          <p:cNvSpPr/>
          <p:nvPr/>
        </p:nvSpPr>
        <p:spPr>
          <a:xfrm>
            <a:off x="4838065" y="3042285"/>
            <a:ext cx="2767965" cy="5416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479425" y="5694045"/>
            <a:ext cx="11313160" cy="100584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550545" y="5778500"/>
            <a:ext cx="1124140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a:t>
            </a:r>
            <a:r>
              <a:rPr lang="zh-CN" altLang="en-US" sz="1800" dirty="0">
                <a:solidFill>
                  <a:schemeClr val="bg1"/>
                </a:solidFill>
                <a:latin typeface="微软雅黑" panose="020B0503020204020204" pitchFamily="34" charset="-122"/>
                <a:ea typeface="微软雅黑" panose="020B0503020204020204" pitchFamily="34" charset="-122"/>
                <a:sym typeface="+mn-ea"/>
              </a:rPr>
              <a:t>【笔记】-【笔记本】-【学习笔记】里可以查看您已经保存的笔记。</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0" indent="0" algn="l">
              <a:lnSpc>
                <a:spcPct val="100000"/>
              </a:lnSpc>
              <a:buClrTx/>
              <a:buSzTx/>
              <a:buFont typeface="Wingdings" panose="05000000000000000000" charset="0"/>
              <a:buNone/>
            </a:pPr>
            <a:r>
              <a:rPr lang="zh-CN" altLang="en-US" sz="1800" dirty="0">
                <a:solidFill>
                  <a:schemeClr val="bg1"/>
                </a:solidFill>
                <a:latin typeface="微软雅黑" panose="020B0503020204020204" pitchFamily="34" charset="-122"/>
                <a:ea typeface="微软雅黑" panose="020B0503020204020204" pitchFamily="34" charset="-122"/>
                <a:sym typeface="+mn-ea"/>
              </a:rPr>
              <a:t>【学习笔记】默认是私有的，如果您需要修改该笔记文件夹权限，点击文件夹进入，右上角的三横线展开，点击【共享范围】进行修改。</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sp>
        <p:nvSpPr>
          <p:cNvPr id="8" name="矩形 7"/>
          <p:cNvSpPr/>
          <p:nvPr/>
        </p:nvSpPr>
        <p:spPr>
          <a:xfrm>
            <a:off x="2202180" y="5078730"/>
            <a:ext cx="680085" cy="498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9" name="图片 8"/>
          <p:cNvPicPr>
            <a:picLocks noChangeAspect="1"/>
          </p:cNvPicPr>
          <p:nvPr/>
        </p:nvPicPr>
        <p:blipFill>
          <a:blip r:embed="rId3"/>
          <a:stretch>
            <a:fillRect/>
          </a:stretch>
        </p:blipFill>
        <p:spPr>
          <a:xfrm>
            <a:off x="8716645" y="763270"/>
            <a:ext cx="2778760" cy="4810760"/>
          </a:xfrm>
          <a:prstGeom prst="rect">
            <a:avLst/>
          </a:prstGeom>
        </p:spPr>
      </p:pic>
      <p:sp>
        <p:nvSpPr>
          <p:cNvPr id="10" name="矩形 9"/>
          <p:cNvSpPr/>
          <p:nvPr/>
        </p:nvSpPr>
        <p:spPr>
          <a:xfrm>
            <a:off x="10589260" y="1144905"/>
            <a:ext cx="806450" cy="371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4"/>
    </p:custData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9" name="图片 8"/>
          <p:cNvPicPr>
            <a:picLocks noChangeAspect="1"/>
          </p:cNvPicPr>
          <p:nvPr/>
        </p:nvPicPr>
        <p:blipFill>
          <a:blip r:embed="rId1"/>
          <a:stretch>
            <a:fillRect/>
          </a:stretch>
        </p:blipFill>
        <p:spPr>
          <a:xfrm>
            <a:off x="4775200" y="768350"/>
            <a:ext cx="3475355" cy="594360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752475" y="768350"/>
            <a:ext cx="3427095" cy="59442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通知</a:t>
            </a:r>
            <a:endParaRPr lang="zh-CN" altLang="en-US" sz="2800" b="1" dirty="0">
              <a:latin typeface="微软雅黑" panose="020B0503020204020204" pitchFamily="34" charset="-122"/>
            </a:endParaRPr>
          </a:p>
        </p:txBody>
      </p:sp>
      <p:sp>
        <p:nvSpPr>
          <p:cNvPr id="6" name="矩形 5"/>
          <p:cNvSpPr/>
          <p:nvPr/>
        </p:nvSpPr>
        <p:spPr>
          <a:xfrm>
            <a:off x="4775200" y="1600200"/>
            <a:ext cx="3475355" cy="1963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636000" y="2849245"/>
            <a:ext cx="2914650" cy="17189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2958465"/>
            <a:ext cx="29051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点击【消息】</a:t>
            </a:r>
            <a:r>
              <a:rPr lang="zh-CN" altLang="en-US" sz="1800" dirty="0">
                <a:solidFill>
                  <a:schemeClr val="bg1"/>
                </a:solidFill>
                <a:latin typeface="微软雅黑" panose="020B0503020204020204" pitchFamily="34" charset="-122"/>
                <a:ea typeface="微软雅黑" panose="020B0503020204020204" pitchFamily="34" charset="-122"/>
                <a:sym typeface="+mn-ea"/>
              </a:rPr>
              <a:t>➤【收件箱】，</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可以查看到这门课程下您老师发布的通知，可以对您学习课程有一定引导。</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719455" y="2286635"/>
            <a:ext cx="3460115" cy="714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1619250" y="6168390"/>
            <a:ext cx="802640" cy="5454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680"/>
            <a:ext cx="523811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学习时间、考试时间、权重比例</a:t>
            </a:r>
            <a:endParaRPr lang="zh-CN" altLang="en-US" sz="2800" b="1">
              <a:latin typeface="微软雅黑" panose="020B0503020204020204" pitchFamily="34" charset="-122"/>
              <a:ea typeface="微软雅黑" panose="020B0503020204020204" pitchFamily="34" charset="-122"/>
            </a:endParaRPr>
          </a:p>
        </p:txBody>
      </p:sp>
      <p:sp>
        <p:nvSpPr>
          <p:cNvPr id="100" name="文本框 99"/>
          <p:cNvSpPr txBox="1"/>
          <p:nvPr/>
        </p:nvSpPr>
        <p:spPr>
          <a:xfrm>
            <a:off x="615950" y="1199515"/>
            <a:ext cx="11206480" cy="1568450"/>
          </a:xfrm>
          <a:prstGeom prst="rect">
            <a:avLst/>
          </a:prstGeom>
          <a:noFill/>
          <a:ln w="9525">
            <a:noFill/>
          </a:ln>
        </p:spPr>
        <p:txBody>
          <a:bodyPr wrap="square">
            <a:spAutoFit/>
          </a:bodyPr>
          <a:p>
            <a:pPr marL="0" indent="0"/>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学习时间：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2021</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3</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15</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 0:00--2021</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6</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10</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日24:00；考试时间：2020年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6</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10</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0:00--2021</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年</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6</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月</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15</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日</a:t>
            </a:r>
            <a:r>
              <a:rPr lang="en-US" sz="3200" b="0">
                <a:solidFill>
                  <a:schemeClr val="tx1"/>
                </a:solidFill>
                <a:effectLst>
                  <a:outerShdw blurRad="38100" dist="19050" dir="2700000" algn="tl" rotWithShape="0">
                    <a:schemeClr val="dk1">
                      <a:alpha val="40000"/>
                    </a:schemeClr>
                  </a:outerShdw>
                </a:effectLst>
                <a:latin typeface="宋体" panose="02010600030101010101" pitchFamily="2" charset="-122"/>
              </a:rPr>
              <a:t>24:00</a:t>
            </a:r>
            <a:r>
              <a:rPr lang="zh-CN" sz="3200" b="0">
                <a:solidFill>
                  <a:schemeClr val="tx1"/>
                </a:solidFill>
                <a:effectLst>
                  <a:outerShdw blurRad="38100" dist="19050" dir="2700000" algn="tl" rotWithShape="0">
                    <a:schemeClr val="dk1">
                      <a:alpha val="40000"/>
                    </a:schemeClr>
                  </a:outerShdw>
                </a:effectLst>
                <a:ea typeface="宋体" panose="02010600030101010101" pitchFamily="2" charset="-122"/>
              </a:rPr>
              <a:t>权重比例：视频 40 %，课程测验10 %，考试40 %，访问数10%  </a:t>
            </a:r>
            <a:r>
              <a:rPr lang="zh-CN" sz="3200" b="0">
                <a:ea typeface="宋体" panose="02010600030101010101" pitchFamily="2" charset="-122"/>
              </a:rPr>
              <a:t>      </a:t>
            </a:r>
            <a:endParaRPr lang="zh-CN" altLang="en-US" sz="3200"/>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CDC8802A94B6C16591B3E4B0506376A"/>
          <p:cNvPicPr>
            <a:picLocks noChangeAspect="1"/>
          </p:cNvPicPr>
          <p:nvPr/>
        </p:nvPicPr>
        <p:blipFill>
          <a:blip r:embed="rId1"/>
          <a:stretch>
            <a:fillRect/>
          </a:stretch>
        </p:blipFill>
        <p:spPr>
          <a:xfrm>
            <a:off x="687705" y="1165860"/>
            <a:ext cx="5667375" cy="5146040"/>
          </a:xfrm>
          <a:prstGeom prst="rect">
            <a:avLst/>
          </a:prstGeom>
        </p:spPr>
      </p:pic>
      <p:sp>
        <p:nvSpPr>
          <p:cNvPr id="32" name="Rectangle 31      (向天歌演示原创作品：www.TopPPT.cn)"/>
          <p:cNvSpPr/>
          <p:nvPr/>
        </p:nvSpPr>
        <p:spPr>
          <a:xfrm>
            <a:off x="6779895" y="1165225"/>
            <a:ext cx="4770120" cy="51466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4823" name="TextBox 42      (向天歌演示原创作品：www.TopPPT.cn)"/>
          <p:cNvSpPr txBox="1">
            <a:spLocks noChangeArrowheads="1"/>
          </p:cNvSpPr>
          <p:nvPr/>
        </p:nvSpPr>
        <p:spPr bwMode="auto">
          <a:xfrm>
            <a:off x="752475" y="233363"/>
            <a:ext cx="27512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800" b="1" dirty="0">
                <a:latin typeface="微软雅黑" panose="020B0503020204020204" pitchFamily="34" charset="-122"/>
              </a:rPr>
              <a:t>下载【学习通】</a:t>
            </a:r>
            <a:endParaRPr lang="zh-CN" altLang="en-US" sz="2800" b="1" dirty="0">
              <a:latin typeface="微软雅黑" panose="020B0503020204020204" pitchFamily="34" charset="-122"/>
            </a:endParaRPr>
          </a:p>
        </p:txBody>
      </p:sp>
      <p:sp>
        <p:nvSpPr>
          <p:cNvPr id="34824" name="TextBox 43      (向天歌演示原创作品：www.TopPPT.cn)"/>
          <p:cNvSpPr txBox="1">
            <a:spLocks noChangeArrowheads="1"/>
          </p:cNvSpPr>
          <p:nvPr/>
        </p:nvSpPr>
        <p:spPr bwMode="auto">
          <a:xfrm>
            <a:off x="6852285" y="1243965"/>
            <a:ext cx="463042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400" dirty="0" smtClean="0">
                <a:solidFill>
                  <a:srgbClr val="FF0000"/>
                </a:solidFill>
                <a:latin typeface="微软雅黑" panose="020B0503020204020204" pitchFamily="34" charset="-122"/>
              </a:rPr>
              <a:t>手机端或者平板学习需要下载安装</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学习通</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客户端</a:t>
            </a:r>
            <a:endParaRPr lang="zh-CN" altLang="en-US" sz="2400" dirty="0" smtClean="0">
              <a:solidFill>
                <a:srgbClr val="FF0000"/>
              </a:solidFill>
              <a:latin typeface="微软雅黑" panose="020B0503020204020204" pitchFamily="34" charset="-122"/>
            </a:endParaRPr>
          </a:p>
          <a:p>
            <a:pPr eaLnBrk="1" hangingPunct="1">
              <a:spcBef>
                <a:spcPct val="0"/>
              </a:spcBef>
              <a:buNone/>
            </a:pPr>
            <a:r>
              <a:rPr lang="zh-CN" altLang="en-US" sz="1800" dirty="0">
                <a:solidFill>
                  <a:schemeClr val="bg1"/>
                </a:solidFill>
                <a:latin typeface="微软雅黑" panose="020B0503020204020204" pitchFamily="34" charset="-122"/>
                <a:sym typeface="+mn-ea"/>
              </a:rPr>
              <a:t>建议下载最新的超星【学习通】版本客户端，app下载方法可通过“应用商店/appstore”里搜索【学习通】（建议卸载当前老版本），也可网页输入下载地址：https://app.chaoxing.com进行下载，下载安装成功后请用新版的客户端登录您的账号。平板学习也需要下载【学习通】</a:t>
            </a:r>
            <a:r>
              <a:rPr lang="en-US" altLang="zh-CN" sz="1800" dirty="0">
                <a:solidFill>
                  <a:schemeClr val="bg1"/>
                </a:solidFill>
                <a:latin typeface="微软雅黑" panose="020B0503020204020204" pitchFamily="34" charset="-122"/>
                <a:sym typeface="+mn-ea"/>
              </a:rPr>
              <a:t>APP</a:t>
            </a:r>
            <a:r>
              <a:rPr lang="zh-CN" altLang="en-US" sz="1800" dirty="0">
                <a:solidFill>
                  <a:schemeClr val="bg1"/>
                </a:solidFill>
                <a:latin typeface="微软雅黑" panose="020B0503020204020204" pitchFamily="34" charset="-122"/>
                <a:sym typeface="+mn-ea"/>
              </a:rPr>
              <a:t>，建议您在应用商店搜索【超星学习通】下载，软件图标为左图所示中心图案。</a:t>
            </a:r>
            <a:endParaRPr lang="zh-CN" altLang="en-US" sz="1800" dirty="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注意：Android系统下载安装时若提示“未知应用来源”，请确认继续安装；iOS系统用户安装时若提示“未受信任的企业:级开发者”，请进入设置-通用-描述文件，选择信任Beijing Shiji Chaoxing Information Technology Development Co., Ltd.。</a:t>
            </a:r>
            <a:endParaRPr lang="zh-CN" altLang="en-US" sz="1800" dirty="0" smtClean="0">
              <a:solidFill>
                <a:schemeClr val="bg1"/>
              </a:solidFill>
              <a:latin typeface="微软雅黑" panose="020B0503020204020204" pitchFamily="34" charset="-122"/>
              <a:sym typeface="+mn-ea"/>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4761230" y="828675"/>
            <a:ext cx="2362835" cy="4046855"/>
          </a:xfrm>
          <a:prstGeom prst="rect">
            <a:avLst/>
          </a:prstGeom>
        </p:spPr>
      </p:pic>
      <p:sp>
        <p:nvSpPr>
          <p:cNvPr id="32" name="Rectangle 31      (向天歌演示原创作品：www.TopPPT.cn)"/>
          <p:cNvSpPr/>
          <p:nvPr/>
        </p:nvSpPr>
        <p:spPr>
          <a:xfrm>
            <a:off x="551180" y="4959350"/>
            <a:ext cx="11182350" cy="1772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43255" y="4979035"/>
            <a:ext cx="11019155"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【请先登录】，进入登录页面，</a:t>
            </a:r>
            <a:r>
              <a:rPr lang="zh-CN" altLang="en-US" sz="1800" dirty="0" smtClean="0">
                <a:solidFill>
                  <a:srgbClr val="FF0000"/>
                </a:solidFill>
                <a:latin typeface="微软雅黑" panose="020B0503020204020204" pitchFamily="34" charset="-122"/>
              </a:rPr>
              <a:t>如果您之前已经有使用手机号注册过，直接在输入【手机号】的地方输入手机号，然后输入【密码】，点击【登录】即可。</a:t>
            </a:r>
            <a:r>
              <a:rPr lang="zh-CN" altLang="en-US" sz="1800" dirty="0" smtClean="0">
                <a:solidFill>
                  <a:schemeClr val="bg1"/>
                </a:solidFill>
                <a:latin typeface="微软雅黑" panose="020B0503020204020204" pitchFamily="34" charset="-122"/>
              </a:rPr>
              <a:t>如果您忘记密码，点击密码后面的【忘记密码】，通过手机号【获取验证码】的方式重置密码。或者点击【手机验证码登录】，直接通过手机号获取验证码登录。</a:t>
            </a:r>
            <a:endParaRPr lang="zh-CN" altLang="en-US" sz="1800" dirty="0" smtClean="0">
              <a:solidFill>
                <a:schemeClr val="bg1"/>
              </a:solidFill>
              <a:latin typeface="微软雅黑" panose="020B0503020204020204" pitchFamily="34" charset="-122"/>
            </a:endParaRPr>
          </a:p>
          <a:p>
            <a:pPr eaLnBrk="1" hangingPunct="1">
              <a:spcBef>
                <a:spcPct val="0"/>
              </a:spcBef>
              <a:buNone/>
            </a:pPr>
            <a:r>
              <a:rPr lang="zh-CN" altLang="en-US" sz="1800" dirty="0" smtClean="0">
                <a:solidFill>
                  <a:schemeClr val="bg1"/>
                </a:solidFill>
                <a:latin typeface="微软雅黑" panose="020B0503020204020204" pitchFamily="34" charset="-122"/>
              </a:rPr>
              <a:t>如果您输入手机号和密码，点击登录，提示【账号不存在，请先注册】，证明您该手机号未注册过。您可以点击【新用户注册】或者【手机验证码登录】进行注册登录。</a:t>
            </a:r>
            <a:endParaRPr lang="zh-CN" altLang="en-US" sz="1800" dirty="0">
              <a:solidFill>
                <a:schemeClr val="bg1"/>
              </a:solidFill>
              <a:latin typeface="微软雅黑" panose="020B0503020204020204" pitchFamily="34" charset="-122"/>
            </a:endParaRPr>
          </a:p>
        </p:txBody>
      </p:sp>
      <p:pic>
        <p:nvPicPr>
          <p:cNvPr id="7" name="图片 6" descr="O}D]PVC]FH32{VN6%P1GVCG"/>
          <p:cNvPicPr>
            <a:picLocks noChangeAspect="1"/>
          </p:cNvPicPr>
          <p:nvPr/>
        </p:nvPicPr>
        <p:blipFill>
          <a:blip r:embed="rId2"/>
          <a:stretch>
            <a:fillRect/>
          </a:stretch>
        </p:blipFill>
        <p:spPr>
          <a:xfrm>
            <a:off x="7879715" y="828675"/>
            <a:ext cx="2355215" cy="4047490"/>
          </a:xfrm>
          <a:prstGeom prst="rect">
            <a:avLst/>
          </a:prstGeom>
        </p:spPr>
      </p:pic>
      <p:pic>
        <p:nvPicPr>
          <p:cNvPr id="8" name="图片 7"/>
          <p:cNvPicPr>
            <a:picLocks noChangeAspect="1"/>
          </p:cNvPicPr>
          <p:nvPr/>
        </p:nvPicPr>
        <p:blipFill>
          <a:blip r:embed="rId3"/>
          <a:stretch>
            <a:fillRect/>
          </a:stretch>
        </p:blipFill>
        <p:spPr>
          <a:xfrm>
            <a:off x="1272540" y="828675"/>
            <a:ext cx="2364105" cy="4046855"/>
          </a:xfrm>
          <a:prstGeom prst="rect">
            <a:avLst/>
          </a:prstGeom>
        </p:spPr>
      </p:pic>
      <p:sp>
        <p:nvSpPr>
          <p:cNvPr id="10" name="文本框 9"/>
          <p:cNvSpPr txBox="1"/>
          <p:nvPr/>
        </p:nvSpPr>
        <p:spPr>
          <a:xfrm>
            <a:off x="720725" y="859155"/>
            <a:ext cx="551815" cy="583565"/>
          </a:xfrm>
          <a:prstGeom prst="rect">
            <a:avLst/>
          </a:prstGeom>
          <a:noFill/>
        </p:spPr>
        <p:txBody>
          <a:bodyPr wrap="square" rtlCol="0">
            <a:spAutoFit/>
          </a:bodyPr>
          <a:p>
            <a:r>
              <a:rPr lang="zh-CN" altLang="en-US" sz="3200">
                <a:solidFill>
                  <a:srgbClr val="FF0000"/>
                </a:solidFill>
              </a:rPr>
              <a:t>①</a:t>
            </a:r>
            <a:endParaRPr lang="zh-CN" altLang="en-US" sz="3200">
              <a:solidFill>
                <a:srgbClr val="FF0000"/>
              </a:solidFill>
            </a:endParaRPr>
          </a:p>
        </p:txBody>
      </p:sp>
      <p:sp>
        <p:nvSpPr>
          <p:cNvPr id="11" name="文本框 10"/>
          <p:cNvSpPr txBox="1"/>
          <p:nvPr/>
        </p:nvSpPr>
        <p:spPr>
          <a:xfrm>
            <a:off x="4209415" y="859155"/>
            <a:ext cx="551815" cy="583565"/>
          </a:xfrm>
          <a:prstGeom prst="rect">
            <a:avLst/>
          </a:prstGeom>
          <a:noFill/>
        </p:spPr>
        <p:txBody>
          <a:bodyPr wrap="square" rtlCol="0">
            <a:spAutoFit/>
          </a:bodyPr>
          <a:p>
            <a:r>
              <a:rPr lang="zh-CN" altLang="en-US" sz="3200">
                <a:solidFill>
                  <a:srgbClr val="FF0000"/>
                </a:solidFill>
              </a:rPr>
              <a:t>②</a:t>
            </a:r>
            <a:endParaRPr lang="zh-CN" altLang="en-US" sz="3200">
              <a:solidFill>
                <a:srgbClr val="FF0000"/>
              </a:solidFill>
            </a:endParaRPr>
          </a:p>
        </p:txBody>
      </p:sp>
      <p:sp>
        <p:nvSpPr>
          <p:cNvPr id="12" name="文本框 11"/>
          <p:cNvSpPr txBox="1"/>
          <p:nvPr/>
        </p:nvSpPr>
        <p:spPr>
          <a:xfrm>
            <a:off x="7327900" y="859155"/>
            <a:ext cx="551815" cy="583565"/>
          </a:xfrm>
          <a:prstGeom prst="rect">
            <a:avLst/>
          </a:prstGeom>
          <a:noFill/>
        </p:spPr>
        <p:txBody>
          <a:bodyPr wrap="square" rtlCol="0">
            <a:spAutoFit/>
          </a:bodyPr>
          <a:p>
            <a:r>
              <a:rPr lang="zh-CN" altLang="en-US" sz="3200">
                <a:solidFill>
                  <a:srgbClr val="FF0000"/>
                </a:solidFill>
              </a:rPr>
              <a:t>③</a:t>
            </a:r>
            <a:endParaRPr lang="zh-CN" altLang="en-US" sz="3200">
              <a:solidFill>
                <a:srgbClr val="FF0000"/>
              </a:solidFill>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08965" y="5385435"/>
            <a:ext cx="10975975" cy="1323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11" name="图片 10" descr="F7FEDDB02D9BED1A41DE46A863C17B32"/>
          <p:cNvPicPr>
            <a:picLocks noChangeAspect="1"/>
          </p:cNvPicPr>
          <p:nvPr/>
        </p:nvPicPr>
        <p:blipFill>
          <a:blip r:embed="rId1"/>
          <a:stretch>
            <a:fillRect/>
          </a:stretch>
        </p:blipFill>
        <p:spPr>
          <a:xfrm>
            <a:off x="752475" y="1125220"/>
            <a:ext cx="2326640" cy="3997960"/>
          </a:xfrm>
          <a:prstGeom prst="rect">
            <a:avLst/>
          </a:prstGeom>
        </p:spPr>
      </p:pic>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755015" y="5438775"/>
            <a:ext cx="106838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若点击【新用户注册】，在出现的【注册】页面，按照提示输入手机号，获取验证码，并设置密码，然后点击【下一步】进入输入您的学校或单位名称的页面。</a:t>
            </a:r>
            <a:endParaRPr lang="zh-CN" altLang="en-US" sz="1800" dirty="0" smtClean="0">
              <a:solidFill>
                <a:schemeClr val="bg1"/>
              </a:solidFill>
              <a:latin typeface="微软雅黑" panose="020B0503020204020204" pitchFamily="34" charset="-122"/>
              <a:sym typeface="+mn-ea"/>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若点击【手机验证码登录】，在出现的页面上，按照提示输入手机号，获取验证码，点击【登录】，然后设置登录密码（未注册过），点击【下一步】进入输入您的学校或单位名称的页面。</a:t>
            </a:r>
            <a:endParaRPr lang="zh-CN" altLang="en-US" sz="1800" dirty="0">
              <a:solidFill>
                <a:schemeClr val="bg1"/>
              </a:solidFill>
              <a:latin typeface="微软雅黑" panose="020B0503020204020204" pitchFamily="34" charset="-122"/>
            </a:endParaRPr>
          </a:p>
        </p:txBody>
      </p:sp>
      <p:sp>
        <p:nvSpPr>
          <p:cNvPr id="12" name="文本框 11"/>
          <p:cNvSpPr txBox="1"/>
          <p:nvPr/>
        </p:nvSpPr>
        <p:spPr>
          <a:xfrm>
            <a:off x="695325" y="756920"/>
            <a:ext cx="3289300" cy="368300"/>
          </a:xfrm>
          <a:prstGeom prst="rect">
            <a:avLst/>
          </a:prstGeom>
          <a:noFill/>
        </p:spPr>
        <p:txBody>
          <a:bodyPr wrap="square" rtlCol="0">
            <a:spAutoFit/>
          </a:bodyPr>
          <a:p>
            <a:r>
              <a:rPr lang="zh-CN" altLang="en-US"/>
              <a:t>点击【新用户注册】</a:t>
            </a:r>
            <a:endParaRPr lang="zh-CN" altLang="en-US"/>
          </a:p>
        </p:txBody>
      </p:sp>
      <p:pic>
        <p:nvPicPr>
          <p:cNvPr id="13" name="图片 12" descr="9AE7669200FD1F8D15FE2CA298840C91"/>
          <p:cNvPicPr>
            <a:picLocks noChangeAspect="1"/>
          </p:cNvPicPr>
          <p:nvPr/>
        </p:nvPicPr>
        <p:blipFill>
          <a:blip r:embed="rId2"/>
          <a:stretch>
            <a:fillRect/>
          </a:stretch>
        </p:blipFill>
        <p:spPr>
          <a:xfrm>
            <a:off x="4872355" y="1125220"/>
            <a:ext cx="2313940" cy="3974465"/>
          </a:xfrm>
          <a:prstGeom prst="rect">
            <a:avLst/>
          </a:prstGeom>
        </p:spPr>
      </p:pic>
      <p:pic>
        <p:nvPicPr>
          <p:cNvPr id="15" name="图片 14" descr="D0F29FCFB966F591498F43FD5C1CFCE3"/>
          <p:cNvPicPr>
            <a:picLocks noChangeAspect="1"/>
          </p:cNvPicPr>
          <p:nvPr/>
        </p:nvPicPr>
        <p:blipFill>
          <a:blip r:embed="rId3"/>
          <a:stretch>
            <a:fillRect/>
          </a:stretch>
        </p:blipFill>
        <p:spPr>
          <a:xfrm>
            <a:off x="9087485" y="1125220"/>
            <a:ext cx="2318385" cy="3974465"/>
          </a:xfrm>
          <a:prstGeom prst="rect">
            <a:avLst/>
          </a:prstGeom>
        </p:spPr>
      </p:pic>
      <p:sp>
        <p:nvSpPr>
          <p:cNvPr id="16" name="文本框 15"/>
          <p:cNvSpPr txBox="1"/>
          <p:nvPr/>
        </p:nvSpPr>
        <p:spPr>
          <a:xfrm>
            <a:off x="4845685" y="760730"/>
            <a:ext cx="3289300" cy="368300"/>
          </a:xfrm>
          <a:prstGeom prst="rect">
            <a:avLst/>
          </a:prstGeom>
          <a:noFill/>
        </p:spPr>
        <p:txBody>
          <a:bodyPr wrap="square" rtlCol="0">
            <a:spAutoFit/>
          </a:bodyPr>
          <a:p>
            <a:r>
              <a:rPr lang="zh-CN" altLang="en-US"/>
              <a:t>点击【手机验证码登录】</a:t>
            </a:r>
            <a:endParaRPr lang="zh-CN" altLang="en-US"/>
          </a:p>
        </p:txBody>
      </p:sp>
      <p:sp>
        <p:nvSpPr>
          <p:cNvPr id="21" name="文本框 20"/>
          <p:cNvSpPr txBox="1"/>
          <p:nvPr/>
        </p:nvSpPr>
        <p:spPr>
          <a:xfrm>
            <a:off x="3276600" y="1880235"/>
            <a:ext cx="1455420" cy="2861310"/>
          </a:xfrm>
          <a:prstGeom prst="rect">
            <a:avLst/>
          </a:prstGeom>
          <a:noFill/>
        </p:spPr>
        <p:txBody>
          <a:bodyPr wrap="square" rtlCol="0">
            <a:spAutoFit/>
          </a:bodyPr>
          <a:p>
            <a:r>
              <a:rPr lang="zh-CN" altLang="en-US" b="1" dirty="0" smtClean="0">
                <a:solidFill>
                  <a:srgbClr val="FF0000"/>
                </a:solidFill>
                <a:latin typeface="微软雅黑" panose="020B0503020204020204" pitchFamily="34" charset="-122"/>
                <a:sym typeface="+mn-ea"/>
              </a:rPr>
              <a:t>验证码一般为</a:t>
            </a:r>
            <a:r>
              <a:rPr lang="en-US" altLang="zh-CN" b="1" dirty="0" smtClean="0">
                <a:solidFill>
                  <a:srgbClr val="FF0000"/>
                </a:solidFill>
                <a:latin typeface="微软雅黑" panose="020B0503020204020204" pitchFamily="34" charset="-122"/>
                <a:sym typeface="+mn-ea"/>
              </a:rPr>
              <a:t>4</a:t>
            </a:r>
            <a:r>
              <a:rPr lang="zh-CN" altLang="en-US" b="1" dirty="0" smtClean="0">
                <a:solidFill>
                  <a:srgbClr val="FF0000"/>
                </a:solidFill>
                <a:latin typeface="微软雅黑" panose="020B0503020204020204" pitchFamily="34" charset="-122"/>
                <a:sym typeface="+mn-ea"/>
              </a:rPr>
              <a:t>位数，有效期为</a:t>
            </a:r>
            <a:r>
              <a:rPr lang="en-US" altLang="zh-CN" b="1" dirty="0" smtClean="0">
                <a:solidFill>
                  <a:srgbClr val="FF0000"/>
                </a:solidFill>
                <a:latin typeface="微软雅黑" panose="020B0503020204020204" pitchFamily="34" charset="-122"/>
                <a:sym typeface="+mn-ea"/>
              </a:rPr>
              <a:t>30</a:t>
            </a:r>
            <a:r>
              <a:rPr lang="zh-CN" altLang="en-US" b="1" dirty="0" smtClean="0">
                <a:solidFill>
                  <a:srgbClr val="FF0000"/>
                </a:solidFill>
                <a:latin typeface="微软雅黑" panose="020B0503020204020204" pitchFamily="34" charset="-122"/>
                <a:sym typeface="+mn-ea"/>
              </a:rPr>
              <a:t>分钟。</a:t>
            </a:r>
            <a:endParaRPr lang="zh-CN" altLang="en-US" b="1" dirty="0" smtClean="0">
              <a:solidFill>
                <a:srgbClr val="FF0000"/>
              </a:solidFill>
              <a:latin typeface="微软雅黑" panose="020B0503020204020204" pitchFamily="34" charset="-122"/>
              <a:sym typeface="+mn-ea"/>
            </a:endParaRPr>
          </a:p>
          <a:p>
            <a:endParaRPr lang="zh-CN" altLang="en-US" b="1" dirty="0" smtClean="0">
              <a:solidFill>
                <a:srgbClr val="FF0000"/>
              </a:solidFill>
              <a:latin typeface="微软雅黑" panose="020B0503020204020204" pitchFamily="34" charset="-122"/>
              <a:sym typeface="+mn-ea"/>
            </a:endParaRPr>
          </a:p>
          <a:p>
            <a:r>
              <a:rPr lang="zh-CN" altLang="en-US" b="1" dirty="0" smtClean="0">
                <a:solidFill>
                  <a:srgbClr val="FF0000"/>
                </a:solidFill>
                <a:latin typeface="微软雅黑" panose="020B0503020204020204" pitchFamily="34" charset="-122"/>
                <a:sym typeface="+mn-ea"/>
              </a:rPr>
              <a:t>密码要求</a:t>
            </a:r>
            <a:r>
              <a:rPr lang="en-US" altLang="zh-CN" b="1" dirty="0" smtClean="0">
                <a:solidFill>
                  <a:srgbClr val="FF0000"/>
                </a:solidFill>
                <a:latin typeface="微软雅黑" panose="020B0503020204020204" pitchFamily="34" charset="-122"/>
                <a:sym typeface="+mn-ea"/>
              </a:rPr>
              <a:t>6-16</a:t>
            </a:r>
            <a:r>
              <a:rPr lang="zh-CN" altLang="en-US" b="1" dirty="0" smtClean="0">
                <a:solidFill>
                  <a:srgbClr val="FF0000"/>
                </a:solidFill>
                <a:latin typeface="微软雅黑" panose="020B0503020204020204" pitchFamily="34" charset="-122"/>
                <a:sym typeface="+mn-ea"/>
              </a:rPr>
              <a:t>位，至少包含数字、字母、符号两种元素</a:t>
            </a:r>
            <a:endParaRPr lang="zh-CN" altLang="en-US" b="1" dirty="0" smtClean="0">
              <a:solidFill>
                <a:srgbClr val="FF0000"/>
              </a:solidFill>
              <a:latin typeface="微软雅黑" panose="020B0503020204020204" pitchFamily="34" charset="-122"/>
              <a:sym typeface="+mn-ea"/>
            </a:endParaRPr>
          </a:p>
        </p:txBody>
      </p:sp>
      <p:sp>
        <p:nvSpPr>
          <p:cNvPr id="22" name="右箭头 21"/>
          <p:cNvSpPr/>
          <p:nvPr/>
        </p:nvSpPr>
        <p:spPr>
          <a:xfrm>
            <a:off x="7333615" y="2937510"/>
            <a:ext cx="1753235" cy="747395"/>
          </a:xfrm>
          <a:prstGeom prst="rightArrow">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7342505" y="1319530"/>
            <a:ext cx="1588770" cy="1753235"/>
          </a:xfrm>
          <a:prstGeom prst="rect">
            <a:avLst/>
          </a:prstGeom>
          <a:noFill/>
        </p:spPr>
        <p:txBody>
          <a:bodyPr wrap="square" rtlCol="0">
            <a:spAutoFit/>
          </a:bodyPr>
          <a:p>
            <a:r>
              <a:rPr lang="zh-CN" altLang="en-US"/>
              <a:t>如果手机号之前注册过，点击【登录】会直接登录成功，不会出现该页面</a:t>
            </a:r>
            <a:endParaRPr lang="zh-CN" altLang="en-US"/>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7621905" y="1029335"/>
            <a:ext cx="2533015" cy="3990340"/>
          </a:xfrm>
          <a:prstGeom prst="rect">
            <a:avLst/>
          </a:prstGeom>
        </p:spPr>
      </p:pic>
      <p:pic>
        <p:nvPicPr>
          <p:cNvPr id="2" name="图片 1"/>
          <p:cNvPicPr>
            <a:picLocks noChangeAspect="1"/>
          </p:cNvPicPr>
          <p:nvPr/>
        </p:nvPicPr>
        <p:blipFill>
          <a:blip r:embed="rId2"/>
          <a:stretch>
            <a:fillRect/>
          </a:stretch>
        </p:blipFill>
        <p:spPr>
          <a:xfrm>
            <a:off x="1405890" y="1043305"/>
            <a:ext cx="2397760" cy="3990340"/>
          </a:xfrm>
          <a:prstGeom prst="rect">
            <a:avLst/>
          </a:prstGeom>
        </p:spPr>
      </p:pic>
      <p:sp>
        <p:nvSpPr>
          <p:cNvPr id="32" name="Rectangle 31      (向天歌演示原创作品：www.TopPPT.cn)"/>
          <p:cNvSpPr/>
          <p:nvPr/>
        </p:nvSpPr>
        <p:spPr>
          <a:xfrm>
            <a:off x="408305" y="5386705"/>
            <a:ext cx="10928985" cy="1350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38855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注册登录</a:t>
            </a:r>
            <a:r>
              <a:rPr lang="zh-CN" altLang="en-US" sz="2800" b="1" dirty="0">
                <a:solidFill>
                  <a:srgbClr val="FF0000"/>
                </a:solidFill>
                <a:latin typeface="微软雅黑" panose="020B0503020204020204" pitchFamily="34" charset="-122"/>
              </a:rPr>
              <a:t>（身份认证）</a:t>
            </a:r>
            <a:endParaRPr lang="zh-CN" altLang="en-US" sz="2800" b="1" dirty="0">
              <a:solidFill>
                <a:srgbClr val="FF0000"/>
              </a:solidFill>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1265555" y="5777865"/>
            <a:ext cx="95186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首次登录注册的的同学，然后按照提示输入学校：</a:t>
            </a:r>
            <a:r>
              <a:rPr lang="zh-CN" altLang="en-US" sz="1800" dirty="0" smtClean="0">
                <a:solidFill>
                  <a:srgbClr val="FF0000"/>
                </a:solidFill>
                <a:latin typeface="微软雅黑" panose="020B0503020204020204" pitchFamily="34" charset="-122"/>
                <a:sym typeface="+mn-ea"/>
              </a:rPr>
              <a:t>南京中医药大学</a:t>
            </a:r>
            <a:r>
              <a:rPr lang="zh-CN" altLang="en-US" sz="1800" dirty="0" smtClean="0">
                <a:solidFill>
                  <a:schemeClr val="bg1"/>
                </a:solidFill>
                <a:latin typeface="微软雅黑" panose="020B0503020204020204" pitchFamily="34" charset="-122"/>
                <a:sym typeface="+mn-ea"/>
              </a:rPr>
              <a:t>【学号】【姓名】，点击【验证】登录即可。</a:t>
            </a:r>
            <a:endParaRPr lang="zh-CN" altLang="en-US" sz="1800" dirty="0">
              <a:solidFill>
                <a:schemeClr val="bg1"/>
              </a:solidFill>
              <a:latin typeface="微软雅黑" panose="020B0503020204020204" pitchFamily="34" charset="-122"/>
            </a:endParaRPr>
          </a:p>
        </p:txBody>
      </p:sp>
      <p:sp>
        <p:nvSpPr>
          <p:cNvPr id="4" name="文本框 3"/>
          <p:cNvSpPr txBox="1"/>
          <p:nvPr/>
        </p:nvSpPr>
        <p:spPr>
          <a:xfrm>
            <a:off x="7302500" y="384175"/>
            <a:ext cx="3171190" cy="645160"/>
          </a:xfrm>
          <a:prstGeom prst="rect">
            <a:avLst/>
          </a:prstGeom>
          <a:noFill/>
        </p:spPr>
        <p:txBody>
          <a:bodyPr wrap="square" rtlCol="0">
            <a:spAutoFit/>
          </a:bodyPr>
          <a:p>
            <a:r>
              <a:rPr lang="zh-CN" altLang="en-US"/>
              <a:t>输入学校以后点击【下一步】进入【信息验证】界面：</a:t>
            </a:r>
            <a:endParaRPr lang="zh-CN" altLang="en-US"/>
          </a:p>
        </p:txBody>
      </p:sp>
      <p:sp>
        <p:nvSpPr>
          <p:cNvPr id="18" name="文本框 17"/>
          <p:cNvSpPr txBox="1"/>
          <p:nvPr/>
        </p:nvSpPr>
        <p:spPr>
          <a:xfrm>
            <a:off x="3371850" y="3943985"/>
            <a:ext cx="4562475" cy="368300"/>
          </a:xfrm>
          <a:prstGeom prst="rect">
            <a:avLst/>
          </a:prstGeom>
          <a:solidFill>
            <a:schemeClr val="accent6"/>
          </a:solidFill>
        </p:spPr>
        <p:txBody>
          <a:bodyPr wrap="square" rtlCol="0">
            <a:spAutoFit/>
          </a:bodyPr>
          <a:p>
            <a:pPr algn="ctr"/>
            <a:r>
              <a:rPr lang="zh-CN" altLang="en-US" b="1" dirty="0">
                <a:solidFill>
                  <a:srgbClr val="FF0000"/>
                </a:solidFill>
                <a:latin typeface="黑体" panose="02010609060101010101" charset="-122"/>
                <a:ea typeface="黑体" panose="02010609060101010101" charset="-122"/>
              </a:rPr>
              <a:t>若首次登录，该步骤不可跳过（身份绑定</a:t>
            </a:r>
            <a:r>
              <a:rPr lang="zh-CN" altLang="en-US" b="1" dirty="0">
                <a:solidFill>
                  <a:srgbClr val="FF0000"/>
                </a:solidFill>
                <a:latin typeface="黑体" panose="02010609060101010101" charset="-122"/>
                <a:ea typeface="黑体" panose="02010609060101010101" charset="-122"/>
              </a:rPr>
              <a:t>）</a:t>
            </a:r>
            <a:endParaRPr lang="zh-CN" altLang="en-US" b="1" dirty="0">
              <a:solidFill>
                <a:srgbClr val="FF0000"/>
              </a:solidFill>
              <a:latin typeface="黑体" panose="02010609060101010101" charset="-122"/>
              <a:ea typeface="黑体" panose="02010609060101010101" charset="-122"/>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88626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学校</a:t>
            </a:r>
            <a:r>
              <a:rPr lang="en-US" altLang="zh-CN" sz="2800" b="1" dirty="0" smtClean="0">
                <a:latin typeface="微软雅黑" panose="020B0503020204020204" pitchFamily="34" charset="-122"/>
              </a:rPr>
              <a:t>/</a:t>
            </a:r>
            <a:r>
              <a:rPr lang="zh-CN" altLang="en-US" sz="2800" b="1" dirty="0" smtClean="0">
                <a:latin typeface="微软雅黑" panose="020B0503020204020204" pitchFamily="34" charset="-122"/>
              </a:rPr>
              <a:t>单位认证</a:t>
            </a:r>
            <a:r>
              <a:rPr lang="zh-CN" altLang="en-US" sz="2800" b="1" dirty="0" smtClean="0">
                <a:solidFill>
                  <a:srgbClr val="FF0000"/>
                </a:solidFill>
                <a:latin typeface="微软雅黑" panose="020B0503020204020204" pitchFamily="34" charset="-122"/>
              </a:rPr>
              <a:t>（请检查个人认证信息是否正确）</a:t>
            </a:r>
            <a:endParaRPr lang="zh-CN" altLang="en-US" sz="2800" b="1" dirty="0" smtClean="0">
              <a:solidFill>
                <a:srgbClr val="FF0000"/>
              </a:solidFill>
              <a:latin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753745" y="900430"/>
            <a:ext cx="2684145" cy="4622800"/>
          </a:xfrm>
          <a:prstGeom prst="rect">
            <a:avLst/>
          </a:prstGeom>
        </p:spPr>
      </p:pic>
      <p:sp>
        <p:nvSpPr>
          <p:cNvPr id="32" name="Rectangle 31      (向天歌演示原创作品：www.TopPPT.cn)"/>
          <p:cNvSpPr/>
          <p:nvPr/>
        </p:nvSpPr>
        <p:spPr>
          <a:xfrm>
            <a:off x="551180" y="5667375"/>
            <a:ext cx="110978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6" name="矩形 5"/>
          <p:cNvSpPr/>
          <p:nvPr/>
        </p:nvSpPr>
        <p:spPr>
          <a:xfrm>
            <a:off x="1358900" y="1329690"/>
            <a:ext cx="2079625" cy="58420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3" name="图片 2" descr="CC5CDC8B513E4FED987246AD0598CB41"/>
          <p:cNvPicPr>
            <a:picLocks noChangeAspect="1"/>
          </p:cNvPicPr>
          <p:nvPr/>
        </p:nvPicPr>
        <p:blipFill>
          <a:blip r:embed="rId2"/>
          <a:stretch>
            <a:fillRect/>
          </a:stretch>
        </p:blipFill>
        <p:spPr>
          <a:xfrm>
            <a:off x="3842385" y="900430"/>
            <a:ext cx="2687955" cy="4622800"/>
          </a:xfrm>
          <a:prstGeom prst="rect">
            <a:avLst/>
          </a:prstGeom>
        </p:spPr>
      </p:pic>
      <p:sp>
        <p:nvSpPr>
          <p:cNvPr id="4" name="矩形 3"/>
          <p:cNvSpPr/>
          <p:nvPr/>
        </p:nvSpPr>
        <p:spPr>
          <a:xfrm>
            <a:off x="3843020" y="3679190"/>
            <a:ext cx="2687320"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7" name="图片 6" descr="92D21514DB6B662683C3B4A5F23C41D6"/>
          <p:cNvPicPr>
            <a:picLocks noChangeAspect="1"/>
          </p:cNvPicPr>
          <p:nvPr/>
        </p:nvPicPr>
        <p:blipFill>
          <a:blip r:embed="rId3"/>
          <a:stretch>
            <a:fillRect/>
          </a:stretch>
        </p:blipFill>
        <p:spPr>
          <a:xfrm>
            <a:off x="7137400" y="900430"/>
            <a:ext cx="2700020" cy="4622800"/>
          </a:xfrm>
          <a:prstGeom prst="rect">
            <a:avLst/>
          </a:prstGeom>
        </p:spPr>
      </p:pic>
      <p:sp>
        <p:nvSpPr>
          <p:cNvPr id="10" name="TextBox 43      (向天歌演示原创作品：www.TopPPT.cn)"/>
          <p:cNvSpPr txBox="1">
            <a:spLocks noChangeArrowheads="1"/>
          </p:cNvSpPr>
          <p:nvPr/>
        </p:nvSpPr>
        <p:spPr bwMode="auto">
          <a:xfrm>
            <a:off x="609600" y="5739130"/>
            <a:ext cx="1096708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登录以后点击【我】先查看一下您的姓名等信息是否正确。</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如果您之前填写学校或单位名称页面跳过了，现在想要进行认证，您可以点击头像旁边的【</a:t>
            </a:r>
            <a:r>
              <a:rPr lang="en-US" altLang="zh-CN" sz="1800" dirty="0" smtClean="0">
                <a:solidFill>
                  <a:schemeClr val="bg1"/>
                </a:solidFill>
                <a:latin typeface="微软雅黑" panose="020B0503020204020204" pitchFamily="34" charset="-122"/>
                <a:sym typeface="+mn-ea"/>
              </a:rPr>
              <a:t>&gt;</a:t>
            </a:r>
            <a:r>
              <a:rPr lang="zh-CN" altLang="en-US" sz="1800" dirty="0" smtClean="0">
                <a:solidFill>
                  <a:schemeClr val="bg1"/>
                </a:solidFill>
                <a:latin typeface="微软雅黑" panose="020B0503020204020204" pitchFamily="34" charset="-122"/>
                <a:sym typeface="+mn-ea"/>
              </a:rPr>
              <a:t>】，点击【学号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工号】进行认证，【学校</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单位】填写您的学校名称，【学号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工号】一栏填写您学校通知的账号。</a:t>
            </a:r>
            <a:endParaRPr lang="en-US" altLang="zh-CN" sz="1800" dirty="0" smtClean="0">
              <a:solidFill>
                <a:schemeClr val="bg1"/>
              </a:solidFill>
              <a:latin typeface="微软雅黑" panose="020B0503020204020204" pitchFamily="34" charset="-122"/>
              <a:sym typeface="+mn-ea"/>
            </a:endParaRPr>
          </a:p>
        </p:txBody>
      </p:sp>
      <p:sp>
        <p:nvSpPr>
          <p:cNvPr id="9" name="矩形 8"/>
          <p:cNvSpPr/>
          <p:nvPr/>
        </p:nvSpPr>
        <p:spPr>
          <a:xfrm>
            <a:off x="7282180" y="1913890"/>
            <a:ext cx="2401570" cy="78041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0253980" y="1833245"/>
            <a:ext cx="1322070" cy="261048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356850" y="1995170"/>
            <a:ext cx="1220470" cy="2306955"/>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单位认证时一定要多次检查自己输入的学校名称和账号。</a:t>
            </a:r>
            <a:endParaRPr lang="zh-CN" altLang="en-US" b="1">
              <a:solidFill>
                <a:srgbClr val="FF0000"/>
              </a:solidFill>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755640"/>
            <a:ext cx="10741660" cy="9715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7634DE7BDFBD96B7EA6C2A80772E371B"/>
          <p:cNvPicPr>
            <a:picLocks noChangeAspect="1"/>
          </p:cNvPicPr>
          <p:nvPr/>
        </p:nvPicPr>
        <p:blipFill>
          <a:blip r:embed="rId1"/>
          <a:stretch>
            <a:fillRect/>
          </a:stretch>
        </p:blipFill>
        <p:spPr>
          <a:xfrm>
            <a:off x="4613910" y="901065"/>
            <a:ext cx="2724785" cy="4683760"/>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查看课程</a:t>
            </a:r>
            <a:endParaRPr lang="zh-CN" altLang="en-US" sz="2800" b="1" dirty="0">
              <a:latin typeface="微软雅黑" panose="020B0503020204020204" pitchFamily="34" charset="-122"/>
            </a:endParaRPr>
          </a:p>
        </p:txBody>
      </p:sp>
      <p:sp>
        <p:nvSpPr>
          <p:cNvPr id="18" name="矩形 17"/>
          <p:cNvSpPr/>
          <p:nvPr/>
        </p:nvSpPr>
        <p:spPr>
          <a:xfrm>
            <a:off x="4784725" y="1864360"/>
            <a:ext cx="622300" cy="54546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3      (向天歌演示原创作品：www.TopPPT.cn)"/>
          <p:cNvSpPr txBox="1">
            <a:spLocks noChangeArrowheads="1"/>
          </p:cNvSpPr>
          <p:nvPr/>
        </p:nvSpPr>
        <p:spPr bwMode="auto">
          <a:xfrm>
            <a:off x="763270" y="5791200"/>
            <a:ext cx="1065974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点击【确定】以后，您返回页面，再点击头像进入【账号管理】查看，显示您的学校、学号，而且后面没有【未认证】三个字，即为认证成功，然后您可以点击【我】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【课程】或者【首页】</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【课程】进入查看您账号下的课程进行学习，一定不要从【最近使用】或者【常用】里进入，否则不记录学习轨迹。</a:t>
            </a:r>
            <a:endParaRPr lang="en-US" altLang="zh-CN" sz="1800" dirty="0" smtClean="0">
              <a:solidFill>
                <a:schemeClr val="bg1"/>
              </a:solidFill>
              <a:latin typeface="微软雅黑" panose="020B0503020204020204" pitchFamily="34" charset="-122"/>
              <a:sym typeface="+mn-ea"/>
            </a:endParaRPr>
          </a:p>
        </p:txBody>
      </p:sp>
      <p:pic>
        <p:nvPicPr>
          <p:cNvPr id="5" name="图片 4"/>
          <p:cNvPicPr>
            <a:picLocks noChangeAspect="1"/>
          </p:cNvPicPr>
          <p:nvPr/>
        </p:nvPicPr>
        <p:blipFill>
          <a:blip r:embed="rId2"/>
          <a:stretch>
            <a:fillRect/>
          </a:stretch>
        </p:blipFill>
        <p:spPr>
          <a:xfrm>
            <a:off x="8629650" y="901065"/>
            <a:ext cx="2763520" cy="4759325"/>
          </a:xfrm>
          <a:prstGeom prst="rect">
            <a:avLst/>
          </a:prstGeom>
        </p:spPr>
      </p:pic>
      <p:sp>
        <p:nvSpPr>
          <p:cNvPr id="6" name="矩形 5"/>
          <p:cNvSpPr/>
          <p:nvPr/>
        </p:nvSpPr>
        <p:spPr>
          <a:xfrm>
            <a:off x="8629650" y="2519680"/>
            <a:ext cx="2762885" cy="45212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3" name="图片 12"/>
          <p:cNvPicPr>
            <a:picLocks noChangeAspect="1"/>
          </p:cNvPicPr>
          <p:nvPr/>
        </p:nvPicPr>
        <p:blipFill>
          <a:blip r:embed="rId3"/>
          <a:stretch>
            <a:fillRect/>
          </a:stretch>
        </p:blipFill>
        <p:spPr>
          <a:xfrm>
            <a:off x="700405" y="901065"/>
            <a:ext cx="2713990" cy="4686300"/>
          </a:xfrm>
          <a:prstGeom prst="rect">
            <a:avLst/>
          </a:prstGeom>
        </p:spPr>
      </p:pic>
      <p:sp>
        <p:nvSpPr>
          <p:cNvPr id="9" name="矩形 8"/>
          <p:cNvSpPr/>
          <p:nvPr/>
        </p:nvSpPr>
        <p:spPr>
          <a:xfrm>
            <a:off x="10789285"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4613910" y="5204460"/>
            <a:ext cx="603250" cy="45593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681355" y="3340735"/>
            <a:ext cx="2733040" cy="88582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3557</Words>
  <Application>WPS 演示</Application>
  <PresentationFormat>宽屏</PresentationFormat>
  <Paragraphs>151</Paragraphs>
  <Slides>22</Slides>
  <Notes>29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Wingdings</vt:lpstr>
      <vt:lpstr>Calibri</vt:lpstr>
      <vt:lpstr>微软雅黑</vt:lpstr>
      <vt:lpstr>Wingdings</vt:lpstr>
      <vt:lpstr>黑体</vt:lpstr>
      <vt:lpstr>Arial Unicode MS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dabaipang</cp:lastModifiedBy>
  <cp:revision>270</cp:revision>
  <dcterms:created xsi:type="dcterms:W3CDTF">2013-10-08T09:05:00Z</dcterms:created>
  <dcterms:modified xsi:type="dcterms:W3CDTF">2021-03-12T06:44:50Z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2052-11.1.0.10314</vt:lpwstr>
  </property>
</Properties>
</file>