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2" d="100"/>
          <a:sy n="102" d="100"/>
        </p:scale>
        <p:origin x="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B09ED-A65B-40DE-9B61-E6F967106E4B}"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951BF-FAAC-48DC-B037-8428C9AA28DA}" type="slidenum">
              <a:rPr lang="zh-CN" altLang="en-US" smtClean="0"/>
              <a:t>‹#›</a:t>
            </a:fld>
            <a:endParaRPr lang="zh-CN" altLang="en-US"/>
          </a:p>
        </p:txBody>
      </p:sp>
    </p:spTree>
    <p:extLst>
      <p:ext uri="{BB962C8B-B14F-4D97-AF65-F5344CB8AC3E}">
        <p14:creationId xmlns:p14="http://schemas.microsoft.com/office/powerpoint/2010/main" val="59736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t>1</a:t>
            </a:fld>
            <a:endParaRPr lang="zh-CN" altLang="en-US" smtClean="0"/>
          </a:p>
        </p:txBody>
      </p:sp>
    </p:spTree>
    <p:extLst>
      <p:ext uri="{BB962C8B-B14F-4D97-AF65-F5344CB8AC3E}">
        <p14:creationId xmlns:p14="http://schemas.microsoft.com/office/powerpoint/2010/main" val="311342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10</a:t>
            </a:fld>
            <a:endParaRPr lang="zh-CN" altLang="en-US" smtClean="0"/>
          </a:p>
        </p:txBody>
      </p:sp>
    </p:spTree>
    <p:extLst>
      <p:ext uri="{BB962C8B-B14F-4D97-AF65-F5344CB8AC3E}">
        <p14:creationId xmlns:p14="http://schemas.microsoft.com/office/powerpoint/2010/main" val="4223381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11</a:t>
            </a:fld>
            <a:endParaRPr lang="zh-CN" altLang="en-US" smtClean="0"/>
          </a:p>
        </p:txBody>
      </p:sp>
    </p:spTree>
    <p:extLst>
      <p:ext uri="{BB962C8B-B14F-4D97-AF65-F5344CB8AC3E}">
        <p14:creationId xmlns:p14="http://schemas.microsoft.com/office/powerpoint/2010/main" val="166312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12</a:t>
            </a:fld>
            <a:endParaRPr lang="zh-CN" altLang="en-US" smtClean="0"/>
          </a:p>
        </p:txBody>
      </p:sp>
    </p:spTree>
    <p:extLst>
      <p:ext uri="{BB962C8B-B14F-4D97-AF65-F5344CB8AC3E}">
        <p14:creationId xmlns:p14="http://schemas.microsoft.com/office/powerpoint/2010/main" val="316886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13</a:t>
            </a:fld>
            <a:endParaRPr lang="zh-CN" altLang="en-US" smtClean="0"/>
          </a:p>
        </p:txBody>
      </p:sp>
    </p:spTree>
    <p:extLst>
      <p:ext uri="{BB962C8B-B14F-4D97-AF65-F5344CB8AC3E}">
        <p14:creationId xmlns:p14="http://schemas.microsoft.com/office/powerpoint/2010/main" val="256722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14</a:t>
            </a:fld>
            <a:endParaRPr lang="zh-CN" altLang="en-US" smtClean="0"/>
          </a:p>
        </p:txBody>
      </p:sp>
    </p:spTree>
    <p:extLst>
      <p:ext uri="{BB962C8B-B14F-4D97-AF65-F5344CB8AC3E}">
        <p14:creationId xmlns:p14="http://schemas.microsoft.com/office/powerpoint/2010/main" val="52385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15</a:t>
            </a:fld>
            <a:endParaRPr lang="zh-CN" altLang="en-US" smtClean="0"/>
          </a:p>
        </p:txBody>
      </p:sp>
    </p:spTree>
    <p:extLst>
      <p:ext uri="{BB962C8B-B14F-4D97-AF65-F5344CB8AC3E}">
        <p14:creationId xmlns:p14="http://schemas.microsoft.com/office/powerpoint/2010/main" val="4196788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16</a:t>
            </a:fld>
            <a:endParaRPr lang="zh-CN" altLang="en-US" smtClean="0"/>
          </a:p>
        </p:txBody>
      </p:sp>
    </p:spTree>
    <p:extLst>
      <p:ext uri="{BB962C8B-B14F-4D97-AF65-F5344CB8AC3E}">
        <p14:creationId xmlns:p14="http://schemas.microsoft.com/office/powerpoint/2010/main" val="345973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17</a:t>
            </a:fld>
            <a:endParaRPr lang="zh-CN" altLang="en-US" smtClean="0"/>
          </a:p>
        </p:txBody>
      </p:sp>
    </p:spTree>
    <p:extLst>
      <p:ext uri="{BB962C8B-B14F-4D97-AF65-F5344CB8AC3E}">
        <p14:creationId xmlns:p14="http://schemas.microsoft.com/office/powerpoint/2010/main" val="4605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18</a:t>
            </a:fld>
            <a:endParaRPr lang="zh-CN" altLang="en-US" smtClean="0"/>
          </a:p>
        </p:txBody>
      </p:sp>
    </p:spTree>
    <p:extLst>
      <p:ext uri="{BB962C8B-B14F-4D97-AF65-F5344CB8AC3E}">
        <p14:creationId xmlns:p14="http://schemas.microsoft.com/office/powerpoint/2010/main" val="308390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19</a:t>
            </a:fld>
            <a:endParaRPr lang="zh-CN" altLang="en-US" smtClean="0"/>
          </a:p>
        </p:txBody>
      </p:sp>
    </p:spTree>
    <p:extLst>
      <p:ext uri="{BB962C8B-B14F-4D97-AF65-F5344CB8AC3E}">
        <p14:creationId xmlns:p14="http://schemas.microsoft.com/office/powerpoint/2010/main" val="224296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t>2</a:t>
            </a:fld>
            <a:endParaRPr lang="zh-CN" altLang="en-US" smtClean="0"/>
          </a:p>
        </p:txBody>
      </p:sp>
    </p:spTree>
    <p:extLst>
      <p:ext uri="{BB962C8B-B14F-4D97-AF65-F5344CB8AC3E}">
        <p14:creationId xmlns:p14="http://schemas.microsoft.com/office/powerpoint/2010/main" val="422144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20</a:t>
            </a:fld>
            <a:endParaRPr lang="zh-CN" altLang="en-US" smtClean="0"/>
          </a:p>
        </p:txBody>
      </p:sp>
    </p:spTree>
    <p:extLst>
      <p:ext uri="{BB962C8B-B14F-4D97-AF65-F5344CB8AC3E}">
        <p14:creationId xmlns:p14="http://schemas.microsoft.com/office/powerpoint/2010/main" val="406741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t>21</a:t>
            </a:fld>
            <a:endParaRPr lang="zh-CN" altLang="en-US"/>
          </a:p>
        </p:txBody>
      </p:sp>
    </p:spTree>
    <p:extLst>
      <p:ext uri="{BB962C8B-B14F-4D97-AF65-F5344CB8AC3E}">
        <p14:creationId xmlns:p14="http://schemas.microsoft.com/office/powerpoint/2010/main" val="3294564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t>22</a:t>
            </a:fld>
            <a:endParaRPr lang="zh-CN" altLang="en-US" smtClean="0"/>
          </a:p>
        </p:txBody>
      </p:sp>
    </p:spTree>
    <p:extLst>
      <p:ext uri="{BB962C8B-B14F-4D97-AF65-F5344CB8AC3E}">
        <p14:creationId xmlns:p14="http://schemas.microsoft.com/office/powerpoint/2010/main" val="2591326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t>23</a:t>
            </a:fld>
            <a:endParaRPr lang="zh-CN" altLang="en-US" smtClean="0"/>
          </a:p>
        </p:txBody>
      </p:sp>
    </p:spTree>
    <p:extLst>
      <p:ext uri="{BB962C8B-B14F-4D97-AF65-F5344CB8AC3E}">
        <p14:creationId xmlns:p14="http://schemas.microsoft.com/office/powerpoint/2010/main" val="175618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t>24</a:t>
            </a:fld>
            <a:endParaRPr lang="zh-CN" altLang="en-US" smtClean="0"/>
          </a:p>
        </p:txBody>
      </p:sp>
    </p:spTree>
    <p:extLst>
      <p:ext uri="{BB962C8B-B14F-4D97-AF65-F5344CB8AC3E}">
        <p14:creationId xmlns:p14="http://schemas.microsoft.com/office/powerpoint/2010/main" val="2556048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t>25</a:t>
            </a:fld>
            <a:endParaRPr lang="zh-CN" altLang="en-US" smtClean="0"/>
          </a:p>
        </p:txBody>
      </p:sp>
    </p:spTree>
    <p:extLst>
      <p:ext uri="{BB962C8B-B14F-4D97-AF65-F5344CB8AC3E}">
        <p14:creationId xmlns:p14="http://schemas.microsoft.com/office/powerpoint/2010/main" val="1328252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t>26</a:t>
            </a:fld>
            <a:endParaRPr lang="zh-CN" altLang="en-US" smtClean="0"/>
          </a:p>
        </p:txBody>
      </p:sp>
    </p:spTree>
    <p:extLst>
      <p:ext uri="{BB962C8B-B14F-4D97-AF65-F5344CB8AC3E}">
        <p14:creationId xmlns:p14="http://schemas.microsoft.com/office/powerpoint/2010/main" val="750482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t>27</a:t>
            </a:fld>
            <a:endParaRPr lang="zh-CN" altLang="en-US" smtClean="0"/>
          </a:p>
        </p:txBody>
      </p:sp>
    </p:spTree>
    <p:extLst>
      <p:ext uri="{BB962C8B-B14F-4D97-AF65-F5344CB8AC3E}">
        <p14:creationId xmlns:p14="http://schemas.microsoft.com/office/powerpoint/2010/main" val="836059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t>28</a:t>
            </a:fld>
            <a:endParaRPr lang="zh-CN" altLang="en-US" smtClean="0"/>
          </a:p>
        </p:txBody>
      </p:sp>
    </p:spTree>
    <p:extLst>
      <p:ext uri="{BB962C8B-B14F-4D97-AF65-F5344CB8AC3E}">
        <p14:creationId xmlns:p14="http://schemas.microsoft.com/office/powerpoint/2010/main" val="4145164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29</a:t>
            </a:fld>
            <a:endParaRPr lang="zh-CN" altLang="en-US" smtClean="0"/>
          </a:p>
        </p:txBody>
      </p:sp>
    </p:spTree>
    <p:extLst>
      <p:ext uri="{BB962C8B-B14F-4D97-AF65-F5344CB8AC3E}">
        <p14:creationId xmlns:p14="http://schemas.microsoft.com/office/powerpoint/2010/main" val="267362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t>3</a:t>
            </a:fld>
            <a:endParaRPr lang="zh-CN" altLang="en-US"/>
          </a:p>
        </p:txBody>
      </p:sp>
    </p:spTree>
    <p:extLst>
      <p:ext uri="{BB962C8B-B14F-4D97-AF65-F5344CB8AC3E}">
        <p14:creationId xmlns:p14="http://schemas.microsoft.com/office/powerpoint/2010/main" val="2775772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30</a:t>
            </a:fld>
            <a:endParaRPr lang="zh-CN" altLang="en-US" smtClean="0"/>
          </a:p>
        </p:txBody>
      </p:sp>
    </p:spTree>
    <p:extLst>
      <p:ext uri="{BB962C8B-B14F-4D97-AF65-F5344CB8AC3E}">
        <p14:creationId xmlns:p14="http://schemas.microsoft.com/office/powerpoint/2010/main" val="3542422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31</a:t>
            </a:fld>
            <a:endParaRPr lang="zh-CN" altLang="en-US" smtClean="0"/>
          </a:p>
        </p:txBody>
      </p:sp>
    </p:spTree>
    <p:extLst>
      <p:ext uri="{BB962C8B-B14F-4D97-AF65-F5344CB8AC3E}">
        <p14:creationId xmlns:p14="http://schemas.microsoft.com/office/powerpoint/2010/main" val="2453418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32</a:t>
            </a:fld>
            <a:endParaRPr lang="zh-CN" altLang="en-US" smtClean="0"/>
          </a:p>
        </p:txBody>
      </p:sp>
    </p:spTree>
    <p:extLst>
      <p:ext uri="{BB962C8B-B14F-4D97-AF65-F5344CB8AC3E}">
        <p14:creationId xmlns:p14="http://schemas.microsoft.com/office/powerpoint/2010/main" val="212768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33</a:t>
            </a:fld>
            <a:endParaRPr lang="zh-CN" altLang="en-US" smtClean="0"/>
          </a:p>
        </p:txBody>
      </p:sp>
    </p:spTree>
    <p:extLst>
      <p:ext uri="{BB962C8B-B14F-4D97-AF65-F5344CB8AC3E}">
        <p14:creationId xmlns:p14="http://schemas.microsoft.com/office/powerpoint/2010/main" val="3116996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34</a:t>
            </a:fld>
            <a:endParaRPr lang="zh-CN" altLang="en-US" smtClean="0"/>
          </a:p>
        </p:txBody>
      </p:sp>
    </p:spTree>
    <p:extLst>
      <p:ext uri="{BB962C8B-B14F-4D97-AF65-F5344CB8AC3E}">
        <p14:creationId xmlns:p14="http://schemas.microsoft.com/office/powerpoint/2010/main" val="67659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35</a:t>
            </a:fld>
            <a:endParaRPr lang="zh-CN" altLang="en-US" smtClean="0"/>
          </a:p>
        </p:txBody>
      </p:sp>
    </p:spTree>
    <p:extLst>
      <p:ext uri="{BB962C8B-B14F-4D97-AF65-F5344CB8AC3E}">
        <p14:creationId xmlns:p14="http://schemas.microsoft.com/office/powerpoint/2010/main" val="3552362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36</a:t>
            </a:fld>
            <a:endParaRPr lang="zh-CN" altLang="en-US" smtClean="0"/>
          </a:p>
        </p:txBody>
      </p:sp>
    </p:spTree>
    <p:extLst>
      <p:ext uri="{BB962C8B-B14F-4D97-AF65-F5344CB8AC3E}">
        <p14:creationId xmlns:p14="http://schemas.microsoft.com/office/powerpoint/2010/main" val="765613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37</a:t>
            </a:fld>
            <a:endParaRPr lang="zh-CN" altLang="en-US" smtClean="0"/>
          </a:p>
        </p:txBody>
      </p:sp>
    </p:spTree>
    <p:extLst>
      <p:ext uri="{BB962C8B-B14F-4D97-AF65-F5344CB8AC3E}">
        <p14:creationId xmlns:p14="http://schemas.microsoft.com/office/powerpoint/2010/main" val="360686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38</a:t>
            </a:fld>
            <a:endParaRPr lang="zh-CN" altLang="en-US" smtClean="0"/>
          </a:p>
        </p:txBody>
      </p:sp>
    </p:spTree>
    <p:extLst>
      <p:ext uri="{BB962C8B-B14F-4D97-AF65-F5344CB8AC3E}">
        <p14:creationId xmlns:p14="http://schemas.microsoft.com/office/powerpoint/2010/main" val="1381383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39</a:t>
            </a:fld>
            <a:endParaRPr lang="zh-CN" altLang="en-US" smtClean="0"/>
          </a:p>
        </p:txBody>
      </p:sp>
    </p:spTree>
    <p:extLst>
      <p:ext uri="{BB962C8B-B14F-4D97-AF65-F5344CB8AC3E}">
        <p14:creationId xmlns:p14="http://schemas.microsoft.com/office/powerpoint/2010/main" val="341387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t>4</a:t>
            </a:fld>
            <a:endParaRPr lang="zh-CN" altLang="en-US" smtClean="0"/>
          </a:p>
        </p:txBody>
      </p:sp>
    </p:spTree>
    <p:extLst>
      <p:ext uri="{BB962C8B-B14F-4D97-AF65-F5344CB8AC3E}">
        <p14:creationId xmlns:p14="http://schemas.microsoft.com/office/powerpoint/2010/main" val="1458462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t>40</a:t>
            </a:fld>
            <a:endParaRPr lang="zh-CN" altLang="en-US" smtClean="0">
              <a:solidFill>
                <a:srgbClr val="000000"/>
              </a:solidFill>
            </a:endParaRPr>
          </a:p>
        </p:txBody>
      </p:sp>
    </p:spTree>
    <p:extLst>
      <p:ext uri="{BB962C8B-B14F-4D97-AF65-F5344CB8AC3E}">
        <p14:creationId xmlns:p14="http://schemas.microsoft.com/office/powerpoint/2010/main" val="160183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5</a:t>
            </a:fld>
            <a:endParaRPr lang="zh-CN" altLang="en-US" smtClean="0"/>
          </a:p>
        </p:txBody>
      </p:sp>
    </p:spTree>
    <p:extLst>
      <p:ext uri="{BB962C8B-B14F-4D97-AF65-F5344CB8AC3E}">
        <p14:creationId xmlns:p14="http://schemas.microsoft.com/office/powerpoint/2010/main" val="136596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6</a:t>
            </a:fld>
            <a:endParaRPr lang="zh-CN" altLang="en-US" smtClean="0"/>
          </a:p>
        </p:txBody>
      </p:sp>
    </p:spTree>
    <p:extLst>
      <p:ext uri="{BB962C8B-B14F-4D97-AF65-F5344CB8AC3E}">
        <p14:creationId xmlns:p14="http://schemas.microsoft.com/office/powerpoint/2010/main" val="406133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7</a:t>
            </a:fld>
            <a:endParaRPr lang="zh-CN" altLang="en-US" smtClean="0"/>
          </a:p>
        </p:txBody>
      </p:sp>
    </p:spTree>
    <p:extLst>
      <p:ext uri="{BB962C8B-B14F-4D97-AF65-F5344CB8AC3E}">
        <p14:creationId xmlns:p14="http://schemas.microsoft.com/office/powerpoint/2010/main" val="397108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8</a:t>
            </a:fld>
            <a:endParaRPr lang="zh-CN" altLang="en-US" smtClean="0"/>
          </a:p>
        </p:txBody>
      </p:sp>
    </p:spTree>
    <p:extLst>
      <p:ext uri="{BB962C8B-B14F-4D97-AF65-F5344CB8AC3E}">
        <p14:creationId xmlns:p14="http://schemas.microsoft.com/office/powerpoint/2010/main" val="82969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9</a:t>
            </a:fld>
            <a:endParaRPr lang="zh-CN" altLang="en-US" smtClean="0"/>
          </a:p>
        </p:txBody>
      </p:sp>
    </p:spTree>
    <p:extLst>
      <p:ext uri="{BB962C8B-B14F-4D97-AF65-F5344CB8AC3E}">
        <p14:creationId xmlns:p14="http://schemas.microsoft.com/office/powerpoint/2010/main" val="92040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375442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30161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370766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193760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359203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265684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91825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423105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163024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122536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FA6D3C-4DAA-42B7-9949-EBDEF1085A2C}"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283827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A6D3C-4DAA-42B7-9949-EBDEF1085A2C}" type="datetimeFigureOut">
              <a:rPr lang="zh-CN" altLang="en-US" smtClean="0"/>
              <a:t>2023/3/11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09841-59E0-4A5B-B014-ACDAE89A5032}" type="slidenum">
              <a:rPr lang="zh-CN" altLang="en-US" smtClean="0"/>
              <a:t>‹#›</a:t>
            </a:fld>
            <a:endParaRPr lang="zh-CN" altLang="en-US"/>
          </a:p>
        </p:txBody>
      </p:sp>
    </p:spTree>
    <p:extLst>
      <p:ext uri="{BB962C8B-B14F-4D97-AF65-F5344CB8AC3E}">
        <p14:creationId xmlns:p14="http://schemas.microsoft.com/office/powerpoint/2010/main" val="3236085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8.xml"/><Relationship Id="rId7" Type="http://schemas.openxmlformats.org/officeDocument/2006/relationships/image" Target="../media/image7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663315" y="2479675"/>
            <a:ext cx="4311015" cy="849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051300" y="2643505"/>
            <a:ext cx="37649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通识课程选修课平台</a:t>
            </a: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p>
        </p:txBody>
      </p:sp>
      <p:pic>
        <p:nvPicPr>
          <p:cNvPr id="3" name="图片 3"/>
          <p:cNvPicPr>
            <a:picLocks noChangeAspect="1" noChangeArrowheads="1"/>
          </p:cNvPicPr>
          <p:nvPr/>
        </p:nvPicPr>
        <p:blipFill>
          <a:blip r:embed="rId4"/>
          <a:srcRect/>
          <a:stretch>
            <a:fillRect/>
          </a:stretch>
        </p:blipFill>
        <p:spPr bwMode="auto">
          <a:xfrm>
            <a:off x="9805207" y="43615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p>
        </p:txBody>
      </p:sp>
      <p:sp>
        <p:nvSpPr>
          <p:cNvPr id="5" name="文本框 4"/>
          <p:cNvSpPr txBox="1"/>
          <p:nvPr/>
        </p:nvSpPr>
        <p:spPr>
          <a:xfrm>
            <a:off x="1559560" y="332740"/>
            <a:ext cx="4467860" cy="829945"/>
          </a:xfrm>
          <a:prstGeom prst="rect">
            <a:avLst/>
          </a:prstGeom>
          <a:noFill/>
        </p:spPr>
        <p:txBody>
          <a:bodyPr wrap="none" rtlCol="0">
            <a:spAutoFit/>
          </a:bodyPr>
          <a:lstStyle/>
          <a:p>
            <a:r>
              <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rPr>
              <a:t>南京中医药大学</a:t>
            </a:r>
          </a:p>
        </p:txBody>
      </p:sp>
      <p:pic>
        <p:nvPicPr>
          <p:cNvPr id="6" name="图片 5" descr="test(4)"/>
          <p:cNvPicPr>
            <a:picLocks noChangeAspect="1"/>
          </p:cNvPicPr>
          <p:nvPr/>
        </p:nvPicPr>
        <p:blipFill>
          <a:blip r:embed="rId5"/>
          <a:stretch>
            <a:fillRect/>
          </a:stretch>
        </p:blipFill>
        <p:spPr>
          <a:xfrm>
            <a:off x="231775" y="175895"/>
            <a:ext cx="1327785" cy="1327785"/>
          </a:xfrm>
          <a:prstGeom prst="rect">
            <a:avLst/>
          </a:prstGeom>
        </p:spPr>
      </p:pic>
    </p:spTree>
    <p:custDataLst>
      <p:tags r:id="rId1"/>
    </p:custDataLst>
    <p:extLst>
      <p:ext uri="{BB962C8B-B14F-4D97-AF65-F5344CB8AC3E}">
        <p14:creationId xmlns:p14="http://schemas.microsoft.com/office/powerpoint/2010/main" val="2005160576"/>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p>
        </p:txBody>
      </p:sp>
      <p:pic>
        <p:nvPicPr>
          <p:cNvPr id="10" name="图片 9" descr="04BCBB9B1C2E3969EFAFB4E2EF0C8C9C"/>
          <p:cNvPicPr>
            <a:picLocks noChangeAspect="1"/>
          </p:cNvPicPr>
          <p:nvPr/>
        </p:nvPicPr>
        <p:blipFill>
          <a:blip r:embed="rId3"/>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4"/>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闯关模式</a:t>
            </a: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开放模式</a:t>
            </a: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5"/>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定时发放模式</a:t>
            </a:r>
          </a:p>
        </p:txBody>
      </p:sp>
    </p:spTree>
    <p:extLst>
      <p:ext uri="{BB962C8B-B14F-4D97-AF65-F5344CB8AC3E}">
        <p14:creationId xmlns:p14="http://schemas.microsoft.com/office/powerpoint/2010/main" val="277487362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p>
        </p:txBody>
      </p:sp>
      <p:pic>
        <p:nvPicPr>
          <p:cNvPr id="10" name="图片 9" descr="04BCBB9B1C2E3969EFAFB4E2EF0C8C9C"/>
          <p:cNvPicPr>
            <a:picLocks noChangeAspect="1"/>
          </p:cNvPicPr>
          <p:nvPr/>
        </p:nvPicPr>
        <p:blipFill>
          <a:blip r:embed="rId3"/>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4"/>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187981362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p>
        </p:txBody>
      </p:sp>
      <p:pic>
        <p:nvPicPr>
          <p:cNvPr id="3" name="图片 2" descr="14A995F4ADE09F41E5BB5CD268B75D28"/>
          <p:cNvPicPr>
            <a:picLocks noChangeAspect="1"/>
          </p:cNvPicPr>
          <p:nvPr/>
        </p:nvPicPr>
        <p:blipFill>
          <a:blip r:embed="rId3"/>
          <a:stretch>
            <a:fillRect/>
          </a:stretch>
        </p:blipFill>
        <p:spPr>
          <a:xfrm>
            <a:off x="4424680" y="899160"/>
            <a:ext cx="7233920" cy="4061460"/>
          </a:xfrm>
          <a:prstGeom prst="rect">
            <a:avLst/>
          </a:prstGeom>
        </p:spPr>
      </p:pic>
      <p:pic>
        <p:nvPicPr>
          <p:cNvPr id="7" name="图片 6"/>
          <p:cNvPicPr>
            <a:picLocks noChangeAspect="1"/>
          </p:cNvPicPr>
          <p:nvPr/>
        </p:nvPicPr>
        <p:blipFill>
          <a:blip r:embed="rId4"/>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5"/>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26501141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3"/>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338860356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3"/>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p>
        </p:txBody>
      </p:sp>
      <p:pic>
        <p:nvPicPr>
          <p:cNvPr id="3" name="图片 2" descr="88CF1E04E1517609569E79DBE6A81FA9"/>
          <p:cNvPicPr>
            <a:picLocks noChangeAspect="1"/>
          </p:cNvPicPr>
          <p:nvPr/>
        </p:nvPicPr>
        <p:blipFill>
          <a:blip r:embed="rId4"/>
          <a:stretch>
            <a:fillRect/>
          </a:stretch>
        </p:blipFill>
        <p:spPr>
          <a:xfrm>
            <a:off x="4370070" y="817880"/>
            <a:ext cx="3356610" cy="5763895"/>
          </a:xfrm>
          <a:prstGeom prst="rect">
            <a:avLst/>
          </a:prstGeom>
        </p:spPr>
      </p:pic>
    </p:spTree>
    <p:extLst>
      <p:ext uri="{BB962C8B-B14F-4D97-AF65-F5344CB8AC3E}">
        <p14:creationId xmlns:p14="http://schemas.microsoft.com/office/powerpoint/2010/main" val="125041664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3"/>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4"/>
          <a:stretch>
            <a:fillRect/>
          </a:stretch>
        </p:blipFill>
        <p:spPr>
          <a:xfrm>
            <a:off x="4411345" y="806450"/>
            <a:ext cx="3388360" cy="5774055"/>
          </a:xfrm>
          <a:prstGeom prst="rect">
            <a:avLst/>
          </a:prstGeom>
        </p:spPr>
      </p:pic>
    </p:spTree>
    <p:extLst>
      <p:ext uri="{BB962C8B-B14F-4D97-AF65-F5344CB8AC3E}">
        <p14:creationId xmlns:p14="http://schemas.microsoft.com/office/powerpoint/2010/main" val="411364318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3"/>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4"/>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213986359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3"/>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p>
        </p:txBody>
      </p:sp>
      <p:pic>
        <p:nvPicPr>
          <p:cNvPr id="8" name="图片 7" descr="4596A2518C5E5C404CE767C9D6243AE2"/>
          <p:cNvPicPr>
            <a:picLocks noChangeAspect="1"/>
          </p:cNvPicPr>
          <p:nvPr/>
        </p:nvPicPr>
        <p:blipFill>
          <a:blip r:embed="rId4"/>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986030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4"/>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5"/>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extLst>
      <p:ext uri="{BB962C8B-B14F-4D97-AF65-F5344CB8AC3E}">
        <p14:creationId xmlns:p14="http://schemas.microsoft.com/office/powerpoint/2010/main" val="228712664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p>
        </p:txBody>
      </p:sp>
      <p:pic>
        <p:nvPicPr>
          <p:cNvPr id="5" name="图片 4" descr="394BC7A753D304AE90F0B16DC1193412"/>
          <p:cNvPicPr>
            <a:picLocks noChangeAspect="1"/>
          </p:cNvPicPr>
          <p:nvPr/>
        </p:nvPicPr>
        <p:blipFill>
          <a:blip r:embed="rId4"/>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5"/>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6"/>
          <a:stretch>
            <a:fillRect/>
          </a:stretch>
        </p:blipFill>
        <p:spPr>
          <a:xfrm>
            <a:off x="8731250" y="768350"/>
            <a:ext cx="2773680" cy="4767580"/>
          </a:xfrm>
          <a:prstGeom prst="rect">
            <a:avLst/>
          </a:prstGeom>
        </p:spPr>
      </p:pic>
    </p:spTree>
    <p:custDataLst>
      <p:tags r:id="rId1"/>
    </p:custDataLst>
    <p:extLst>
      <p:ext uri="{BB962C8B-B14F-4D97-AF65-F5344CB8AC3E}">
        <p14:creationId xmlns:p14="http://schemas.microsoft.com/office/powerpoint/2010/main" val="427741564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680"/>
            <a:ext cx="52381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学习时间、考试时间、权重比例</a:t>
            </a:r>
          </a:p>
        </p:txBody>
      </p:sp>
      <p:sp>
        <p:nvSpPr>
          <p:cNvPr id="100" name="文本框 99"/>
          <p:cNvSpPr txBox="1"/>
          <p:nvPr/>
        </p:nvSpPr>
        <p:spPr>
          <a:xfrm>
            <a:off x="615950" y="1199515"/>
            <a:ext cx="11206480" cy="2061210"/>
          </a:xfrm>
          <a:prstGeom prst="rect">
            <a:avLst/>
          </a:prstGeom>
          <a:noFill/>
          <a:ln w="9525">
            <a:noFill/>
          </a:ln>
        </p:spPr>
        <p:txBody>
          <a:bodyPr wrap="square">
            <a:spAutoFit/>
          </a:bodyPr>
          <a:lstStyle/>
          <a:p>
            <a:pPr marL="0" indent="0"/>
            <a:r>
              <a:rPr sz="3200" b="0">
                <a:solidFill>
                  <a:schemeClr val="tx1"/>
                </a:solidFill>
                <a:effectLst>
                  <a:outerShdw blurRad="38100" dist="19050" dir="2700000" algn="tl" rotWithShape="0">
                    <a:schemeClr val="dk1">
                      <a:alpha val="40000"/>
                    </a:schemeClr>
                  </a:outerShdw>
                </a:effectLst>
              </a:rPr>
              <a:t>学习时间：</a:t>
            </a:r>
            <a:r>
              <a:rPr sz="3200" b="0">
                <a:solidFill>
                  <a:srgbClr val="FF0000"/>
                </a:solidFill>
                <a:effectLst>
                  <a:outerShdw blurRad="38100" dist="19050" dir="2700000" algn="tl" rotWithShape="0">
                    <a:schemeClr val="dk1">
                      <a:alpha val="40000"/>
                    </a:schemeClr>
                  </a:outerShdw>
                </a:effectLst>
              </a:rPr>
              <a:t>202</a:t>
            </a:r>
            <a:r>
              <a:rPr lang="en-US" sz="3200" b="0">
                <a:solidFill>
                  <a:srgbClr val="FF0000"/>
                </a:solidFill>
                <a:effectLst>
                  <a:outerShdw blurRad="38100" dist="19050" dir="2700000" algn="tl" rotWithShape="0">
                    <a:schemeClr val="dk1">
                      <a:alpha val="40000"/>
                    </a:schemeClr>
                  </a:outerShdw>
                </a:effectLst>
              </a:rPr>
              <a:t>3</a:t>
            </a:r>
            <a:r>
              <a:rPr sz="3200" b="0">
                <a:solidFill>
                  <a:srgbClr val="FF0000"/>
                </a:solidFill>
                <a:effectLst>
                  <a:outerShdw blurRad="38100" dist="19050" dir="2700000" algn="tl" rotWithShape="0">
                    <a:schemeClr val="dk1">
                      <a:alpha val="40000"/>
                    </a:schemeClr>
                  </a:outerShdw>
                </a:effectLst>
              </a:rPr>
              <a:t>年</a:t>
            </a:r>
            <a:r>
              <a:rPr lang="en-US" sz="3200" b="0">
                <a:solidFill>
                  <a:srgbClr val="FF0000"/>
                </a:solidFill>
                <a:effectLst>
                  <a:outerShdw blurRad="38100" dist="19050" dir="2700000" algn="tl" rotWithShape="0">
                    <a:schemeClr val="dk1">
                      <a:alpha val="40000"/>
                    </a:schemeClr>
                  </a:outerShdw>
                </a:effectLst>
              </a:rPr>
              <a:t>3</a:t>
            </a:r>
            <a:r>
              <a:rPr sz="3200" b="0">
                <a:solidFill>
                  <a:srgbClr val="FF0000"/>
                </a:solidFill>
                <a:effectLst>
                  <a:outerShdw blurRad="38100" dist="19050" dir="2700000" algn="tl" rotWithShape="0">
                    <a:schemeClr val="dk1">
                      <a:alpha val="40000"/>
                    </a:schemeClr>
                  </a:outerShdw>
                </a:effectLst>
              </a:rPr>
              <a:t>月</a:t>
            </a:r>
            <a:r>
              <a:rPr lang="en-US" sz="3200" b="0">
                <a:solidFill>
                  <a:srgbClr val="FF0000"/>
                </a:solidFill>
                <a:effectLst>
                  <a:outerShdw blurRad="38100" dist="19050" dir="2700000" algn="tl" rotWithShape="0">
                    <a:schemeClr val="dk1">
                      <a:alpha val="40000"/>
                    </a:schemeClr>
                  </a:outerShdw>
                </a:effectLst>
              </a:rPr>
              <a:t>13</a:t>
            </a:r>
            <a:r>
              <a:rPr sz="3200" b="0">
                <a:solidFill>
                  <a:srgbClr val="FF0000"/>
                </a:solidFill>
                <a:effectLst>
                  <a:outerShdw blurRad="38100" dist="19050" dir="2700000" algn="tl" rotWithShape="0">
                    <a:schemeClr val="dk1">
                      <a:alpha val="40000"/>
                    </a:schemeClr>
                  </a:outerShdw>
                </a:effectLst>
              </a:rPr>
              <a:t>日 0:00--202</a:t>
            </a:r>
            <a:r>
              <a:rPr lang="en-US" sz="3200" b="0">
                <a:solidFill>
                  <a:srgbClr val="FF0000"/>
                </a:solidFill>
                <a:effectLst>
                  <a:outerShdw blurRad="38100" dist="19050" dir="2700000" algn="tl" rotWithShape="0">
                    <a:schemeClr val="dk1">
                      <a:alpha val="40000"/>
                    </a:schemeClr>
                  </a:outerShdw>
                </a:effectLst>
              </a:rPr>
              <a:t>3</a:t>
            </a:r>
            <a:r>
              <a:rPr sz="3200" b="0">
                <a:solidFill>
                  <a:srgbClr val="FF0000"/>
                </a:solidFill>
                <a:effectLst>
                  <a:outerShdw blurRad="38100" dist="19050" dir="2700000" algn="tl" rotWithShape="0">
                    <a:schemeClr val="dk1">
                      <a:alpha val="40000"/>
                    </a:schemeClr>
                  </a:outerShdw>
                </a:effectLst>
              </a:rPr>
              <a:t>年</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月</a:t>
            </a:r>
            <a:r>
              <a:rPr lang="en-US" sz="3200" b="0">
                <a:solidFill>
                  <a:srgbClr val="FF0000"/>
                </a:solidFill>
                <a:effectLst>
                  <a:outerShdw blurRad="38100" dist="19050" dir="2700000" algn="tl" rotWithShape="0">
                    <a:schemeClr val="dk1">
                      <a:alpha val="40000"/>
                    </a:schemeClr>
                  </a:outerShdw>
                </a:effectLst>
              </a:rPr>
              <a:t>21</a:t>
            </a:r>
            <a:r>
              <a:rPr sz="3200" b="0">
                <a:solidFill>
                  <a:srgbClr val="FF0000"/>
                </a:solidFill>
                <a:effectLst>
                  <a:outerShdw blurRad="38100" dist="19050" dir="2700000" algn="tl" rotWithShape="0">
                    <a:schemeClr val="dk1">
                      <a:alpha val="40000"/>
                    </a:schemeClr>
                  </a:outerShdw>
                </a:effectLst>
              </a:rPr>
              <a:t>日24:00</a:t>
            </a:r>
            <a:r>
              <a:rPr sz="3200" b="0">
                <a:solidFill>
                  <a:schemeClr val="tx1"/>
                </a:solidFill>
                <a:effectLst>
                  <a:outerShdw blurRad="38100" dist="19050" dir="2700000" algn="tl" rotWithShape="0">
                    <a:schemeClr val="dk1">
                      <a:alpha val="40000"/>
                    </a:schemeClr>
                  </a:outerShdw>
                </a:effectLst>
              </a:rPr>
              <a:t>；</a:t>
            </a:r>
          </a:p>
          <a:p>
            <a:pPr marL="0" indent="0"/>
            <a:r>
              <a:rPr sz="3200" b="0">
                <a:solidFill>
                  <a:schemeClr val="tx1"/>
                </a:solidFill>
                <a:effectLst>
                  <a:outerShdw blurRad="38100" dist="19050" dir="2700000" algn="tl" rotWithShape="0">
                    <a:schemeClr val="dk1">
                      <a:alpha val="40000"/>
                    </a:schemeClr>
                  </a:outerShdw>
                </a:effectLst>
              </a:rPr>
              <a:t>考试时间：</a:t>
            </a:r>
            <a:r>
              <a:rPr sz="3200" b="0">
                <a:solidFill>
                  <a:srgbClr val="FF0000"/>
                </a:solidFill>
                <a:effectLst>
                  <a:outerShdw blurRad="38100" dist="19050" dir="2700000" algn="tl" rotWithShape="0">
                    <a:schemeClr val="dk1">
                      <a:alpha val="40000"/>
                    </a:schemeClr>
                  </a:outerShdw>
                </a:effectLst>
              </a:rPr>
              <a:t>202</a:t>
            </a:r>
            <a:r>
              <a:rPr lang="en-US" sz="3200" b="0">
                <a:solidFill>
                  <a:srgbClr val="FF0000"/>
                </a:solidFill>
                <a:effectLst>
                  <a:outerShdw blurRad="38100" dist="19050" dir="2700000" algn="tl" rotWithShape="0">
                    <a:schemeClr val="dk1">
                      <a:alpha val="40000"/>
                    </a:schemeClr>
                  </a:outerShdw>
                </a:effectLst>
              </a:rPr>
              <a:t>3</a:t>
            </a:r>
            <a:r>
              <a:rPr sz="3200" b="0">
                <a:solidFill>
                  <a:srgbClr val="FF0000"/>
                </a:solidFill>
                <a:effectLst>
                  <a:outerShdw blurRad="38100" dist="19050" dir="2700000" algn="tl" rotWithShape="0">
                    <a:schemeClr val="dk1">
                      <a:alpha val="40000"/>
                    </a:schemeClr>
                  </a:outerShdw>
                </a:effectLst>
              </a:rPr>
              <a:t>年</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月</a:t>
            </a:r>
            <a:r>
              <a:rPr lang="en-US" sz="3200" b="0">
                <a:solidFill>
                  <a:srgbClr val="FF0000"/>
                </a:solidFill>
                <a:effectLst>
                  <a:outerShdw blurRad="38100" dist="19050" dir="2700000" algn="tl" rotWithShape="0">
                    <a:schemeClr val="dk1">
                      <a:alpha val="40000"/>
                    </a:schemeClr>
                  </a:outerShdw>
                </a:effectLst>
              </a:rPr>
              <a:t>22</a:t>
            </a:r>
            <a:r>
              <a:rPr sz="3200" b="0">
                <a:solidFill>
                  <a:srgbClr val="FF0000"/>
                </a:solidFill>
                <a:effectLst>
                  <a:outerShdw blurRad="38100" dist="19050" dir="2700000" algn="tl" rotWithShape="0">
                    <a:schemeClr val="dk1">
                      <a:alpha val="40000"/>
                    </a:schemeClr>
                  </a:outerShdw>
                </a:effectLst>
              </a:rPr>
              <a:t>日0:00--202</a:t>
            </a:r>
            <a:r>
              <a:rPr lang="en-US" sz="3200" b="0">
                <a:solidFill>
                  <a:srgbClr val="FF0000"/>
                </a:solidFill>
                <a:effectLst>
                  <a:outerShdw blurRad="38100" dist="19050" dir="2700000" algn="tl" rotWithShape="0">
                    <a:schemeClr val="dk1">
                      <a:alpha val="40000"/>
                    </a:schemeClr>
                  </a:outerShdw>
                </a:effectLst>
              </a:rPr>
              <a:t>3</a:t>
            </a:r>
            <a:r>
              <a:rPr sz="3200" b="0">
                <a:solidFill>
                  <a:srgbClr val="FF0000"/>
                </a:solidFill>
                <a:effectLst>
                  <a:outerShdw blurRad="38100" dist="19050" dir="2700000" algn="tl" rotWithShape="0">
                    <a:schemeClr val="dk1">
                      <a:alpha val="40000"/>
                    </a:schemeClr>
                  </a:outerShdw>
                </a:effectLst>
              </a:rPr>
              <a:t>年</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月</a:t>
            </a:r>
            <a:r>
              <a:rPr lang="en-US" sz="3200" b="0">
                <a:solidFill>
                  <a:srgbClr val="FF0000"/>
                </a:solidFill>
                <a:effectLst>
                  <a:outerShdw blurRad="38100" dist="19050" dir="2700000" algn="tl" rotWithShape="0">
                    <a:schemeClr val="dk1">
                      <a:alpha val="40000"/>
                    </a:schemeClr>
                  </a:outerShdw>
                </a:effectLst>
              </a:rPr>
              <a:t>28</a:t>
            </a:r>
            <a:r>
              <a:rPr sz="3200" b="0">
                <a:solidFill>
                  <a:srgbClr val="FF0000"/>
                </a:solidFill>
                <a:effectLst>
                  <a:outerShdw blurRad="38100" dist="19050" dir="2700000" algn="tl" rotWithShape="0">
                    <a:schemeClr val="dk1">
                      <a:alpha val="40000"/>
                    </a:schemeClr>
                  </a:outerShdw>
                </a:effectLst>
              </a:rPr>
              <a:t>日24:00</a:t>
            </a:r>
            <a:endParaRPr sz="3200" b="0">
              <a:solidFill>
                <a:schemeClr val="tx1"/>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权重比例：视频 40 %，课程测验10 %，考试40 %，访问数10% </a:t>
            </a:r>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完成任务点（90）%可以参加考试 </a:t>
            </a:r>
            <a:r>
              <a:rPr lang="zh-CN" sz="3200" b="0">
                <a:solidFill>
                  <a:srgbClr val="FF0000"/>
                </a:solidFill>
                <a:ea typeface="宋体" panose="02010600030101010101" pitchFamily="2" charset="-122"/>
              </a:rPr>
              <a:t> </a:t>
            </a:r>
            <a:r>
              <a:rPr lang="zh-CN" sz="3200" b="0">
                <a:ea typeface="宋体" panose="02010600030101010101" pitchFamily="2" charset="-122"/>
              </a:rPr>
              <a:t>     </a:t>
            </a:r>
            <a:endParaRPr lang="zh-CN" altLang="en-US" sz="3200"/>
          </a:p>
        </p:txBody>
      </p:sp>
    </p:spTree>
    <p:extLst>
      <p:ext uri="{BB962C8B-B14F-4D97-AF65-F5344CB8AC3E}">
        <p14:creationId xmlns:p14="http://schemas.microsoft.com/office/powerpoint/2010/main" val="68733838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extLst>
      <p:ext uri="{BB962C8B-B14F-4D97-AF65-F5344CB8AC3E}">
        <p14:creationId xmlns:p14="http://schemas.microsoft.com/office/powerpoint/2010/main" val="146960063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p>
        </p:txBody>
      </p:sp>
    </p:spTree>
    <p:extLst>
      <p:ext uri="{BB962C8B-B14F-4D97-AF65-F5344CB8AC3E}">
        <p14:creationId xmlns:p14="http://schemas.microsoft.com/office/powerpoint/2010/main" val="306208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p>
        </p:txBody>
      </p:sp>
      <p:sp>
        <p:nvSpPr>
          <p:cNvPr id="7176" name="TextBox 43      (向天歌演示原创作品：www.TopPPT.cn)"/>
          <p:cNvSpPr txBox="1">
            <a:spLocks noChangeArrowheads="1"/>
          </p:cNvSpPr>
          <p:nvPr/>
        </p:nvSpPr>
        <p:spPr bwMode="auto">
          <a:xfrm>
            <a:off x="801370" y="5608320"/>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 </a:t>
            </a:r>
            <a:r>
              <a:rPr lang="zh-CN" altLang="en-US" dirty="0" smtClean="0">
                <a:solidFill>
                  <a:srgbClr val="FF0000"/>
                </a:solidFill>
                <a:latin typeface="微软雅黑" panose="020B0503020204020204" pitchFamily="34" charset="-122"/>
                <a:ea typeface="微软雅黑" panose="020B0503020204020204" pitchFamily="34" charset="-122"/>
              </a:rPr>
              <a:t>http://njutcm.fanya.chaoxing.com</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480175" y="233680"/>
            <a:ext cx="4712335"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http://njutcm.fanya.chaoxing.com</a:t>
            </a:r>
          </a:p>
        </p:txBody>
      </p:sp>
      <p:pic>
        <p:nvPicPr>
          <p:cNvPr id="3" name="图片 2"/>
          <p:cNvPicPr>
            <a:picLocks noChangeAspect="1"/>
          </p:cNvPicPr>
          <p:nvPr/>
        </p:nvPicPr>
        <p:blipFill>
          <a:blip r:embed="rId3"/>
          <a:stretch>
            <a:fillRect/>
          </a:stretch>
        </p:blipFill>
        <p:spPr>
          <a:xfrm>
            <a:off x="1477010" y="755650"/>
            <a:ext cx="8105140" cy="4647565"/>
          </a:xfrm>
          <a:prstGeom prst="rect">
            <a:avLst/>
          </a:prstGeom>
        </p:spPr>
      </p:pic>
    </p:spTree>
    <p:extLst>
      <p:ext uri="{BB962C8B-B14F-4D97-AF65-F5344CB8AC3E}">
        <p14:creationId xmlns:p14="http://schemas.microsoft.com/office/powerpoint/2010/main" val="24958614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477010" y="755650"/>
            <a:ext cx="8105140" cy="4647565"/>
          </a:xfrm>
          <a:prstGeom prst="rect">
            <a:avLst/>
          </a:prstGeom>
        </p:spPr>
      </p:pic>
      <p:sp>
        <p:nvSpPr>
          <p:cNvPr id="32" name="Rectangle 31      (向天歌演示原创作品：www.TopPPT.cn)"/>
          <p:cNvSpPr/>
          <p:nvPr/>
        </p:nvSpPr>
        <p:spPr>
          <a:xfrm>
            <a:off x="316230" y="5634355"/>
            <a:ext cx="1131443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p>
        </p:txBody>
      </p:sp>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p>
        </p:txBody>
      </p:sp>
      <p:sp>
        <p:nvSpPr>
          <p:cNvPr id="4" name="矩形标注 3"/>
          <p:cNvSpPr/>
          <p:nvPr/>
        </p:nvSpPr>
        <p:spPr>
          <a:xfrm>
            <a:off x="4253671" y="2397502"/>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p>
        </p:txBody>
      </p:sp>
    </p:spTree>
    <p:extLst>
      <p:ext uri="{BB962C8B-B14F-4D97-AF65-F5344CB8AC3E}">
        <p14:creationId xmlns:p14="http://schemas.microsoft.com/office/powerpoint/2010/main" val="181634582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39470" y="4869180"/>
            <a:ext cx="10366375" cy="1734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p>
        </p:txBody>
      </p:sp>
      <p:sp>
        <p:nvSpPr>
          <p:cNvPr id="11272" name="TextBox 43      (向天歌演示原创作品：www.TopPPT.cn)"/>
          <p:cNvSpPr txBox="1">
            <a:spLocks noChangeArrowheads="1"/>
          </p:cNvSpPr>
          <p:nvPr/>
        </p:nvSpPr>
        <p:spPr bwMode="auto">
          <a:xfrm>
            <a:off x="1199515" y="4940935"/>
            <a:ext cx="997458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选择机构账号登陆（绑定过手机可以选择手机号登陆）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第一行：输入学号</a:t>
            </a:r>
          </a:p>
          <a:p>
            <a:r>
              <a:rPr lang="zh-CN" altLang="en-US" dirty="0" smtClean="0">
                <a:solidFill>
                  <a:schemeClr val="bg1"/>
                </a:solidFill>
                <a:latin typeface="微软雅黑" panose="020B0503020204020204" pitchFamily="34" charset="-122"/>
                <a:ea typeface="微软雅黑" panose="020B0503020204020204" pitchFamily="34" charset="-122"/>
              </a:rPr>
              <a:t>第二行：</a:t>
            </a:r>
            <a:r>
              <a:rPr lang="zh-CN" altLang="en-US" dirty="0" smtClean="0">
                <a:solidFill>
                  <a:srgbClr val="FF0000"/>
                </a:solidFill>
                <a:latin typeface="微软雅黑" panose="020B0503020204020204" pitchFamily="34" charset="-122"/>
                <a:ea typeface="微软雅黑" panose="020B0503020204020204" pitchFamily="34" charset="-122"/>
              </a:rPr>
              <a:t>初次登陆</a:t>
            </a:r>
            <a:r>
              <a:rPr lang="zh-CN" altLang="en-US" dirty="0" smtClean="0">
                <a:solidFill>
                  <a:schemeClr val="bg1"/>
                </a:solidFill>
                <a:latin typeface="微软雅黑" panose="020B0503020204020204" pitchFamily="34" charset="-122"/>
                <a:ea typeface="微软雅黑" panose="020B0503020204020204" pitchFamily="34" charset="-122"/>
              </a:rPr>
              <a:t>输入密码（一般初始密码为</a:t>
            </a:r>
            <a:r>
              <a:rPr lang="en-US" altLang="zh-CN" dirty="0" smtClean="0">
                <a:solidFill>
                  <a:schemeClr val="bg1"/>
                </a:solidFill>
                <a:latin typeface="微软雅黑" panose="020B0503020204020204" pitchFamily="34" charset="-122"/>
                <a:ea typeface="微软雅黑" panose="020B0503020204020204" pitchFamily="34" charset="-122"/>
              </a:rPr>
              <a:t>s654321s</a:t>
            </a:r>
            <a:r>
              <a:rPr lang="zh-CN" altLang="en-US" dirty="0" smtClean="0">
                <a:solidFill>
                  <a:schemeClr val="bg1"/>
                </a:solidFill>
                <a:latin typeface="微软雅黑" panose="020B0503020204020204" pitchFamily="34" charset="-122"/>
                <a:ea typeface="微软雅黑" panose="020B0503020204020204" pitchFamily="34" charset="-122"/>
              </a:rPr>
              <a:t>或者</a:t>
            </a:r>
            <a:r>
              <a:rPr lang="en-US" altLang="zh-CN" dirty="0">
                <a:solidFill>
                  <a:schemeClr val="bg1"/>
                </a:solidFill>
                <a:latin typeface="微软雅黑" panose="020B0503020204020204" pitchFamily="34" charset="-122"/>
              </a:rPr>
              <a:t>123456</a:t>
            </a:r>
            <a:r>
              <a:rPr lang="zh-CN" altLang="en-US" dirty="0">
                <a:solidFill>
                  <a:schemeClr val="bg1"/>
                </a:solidFill>
                <a:latin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输入</a:t>
            </a:r>
            <a:r>
              <a:rPr lang="zh-CN" altLang="en-US" dirty="0">
                <a:solidFill>
                  <a:schemeClr val="bg1"/>
                </a:solidFill>
                <a:latin typeface="微软雅黑" panose="020B0503020204020204" pitchFamily="34" charset="-122"/>
                <a:ea typeface="微软雅黑" panose="020B0503020204020204" pitchFamily="34" charset="-122"/>
                <a:sym typeface="+mn-ea"/>
              </a:rPr>
              <a:t>初始</a:t>
            </a:r>
            <a:r>
              <a:rPr lang="zh-CN" altLang="en-US" dirty="0" smtClean="0">
                <a:solidFill>
                  <a:schemeClr val="bg1"/>
                </a:solidFill>
                <a:latin typeface="微软雅黑" panose="020B0503020204020204" pitchFamily="34" charset="-122"/>
                <a:ea typeface="微软雅黑" panose="020B0503020204020204" pitchFamily="34" charset="-122"/>
                <a:sym typeface="+mn-ea"/>
              </a:rPr>
              <a:t>密码</a:t>
            </a:r>
            <a:r>
              <a:rPr lang="zh-CN" altLang="en-US" dirty="0">
                <a:solidFill>
                  <a:schemeClr val="bg1"/>
                </a:solidFill>
                <a:latin typeface="微软雅黑" panose="020B0503020204020204" pitchFamily="34" charset="-122"/>
                <a:ea typeface="微软雅黑" panose="020B0503020204020204" pitchFamily="34" charset="-122"/>
                <a:sym typeface="+mn-ea"/>
              </a:rPr>
              <a:t>需要您修改密码之后再次登录。</a:t>
            </a:r>
            <a:r>
              <a:rPr lang="zh-CN" altLang="en-US" dirty="0">
                <a:solidFill>
                  <a:srgbClr val="FF0000"/>
                </a:solidFill>
                <a:latin typeface="微软雅黑" panose="020B0503020204020204" pitchFamily="34" charset="-122"/>
                <a:ea typeface="微软雅黑" panose="020B0503020204020204" pitchFamily="34" charset="-122"/>
                <a:sym typeface="+mn-ea"/>
              </a:rPr>
              <a:t>如果您以前有使用过，使用修改后的密码直接登录</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p>
        </p:txBody>
      </p:sp>
      <p:pic>
        <p:nvPicPr>
          <p:cNvPr id="2" name="图片 1"/>
          <p:cNvPicPr>
            <a:picLocks noChangeAspect="1"/>
          </p:cNvPicPr>
          <p:nvPr/>
        </p:nvPicPr>
        <p:blipFill>
          <a:blip r:embed="rId3"/>
          <a:stretch>
            <a:fillRect/>
          </a:stretch>
        </p:blipFill>
        <p:spPr>
          <a:xfrm>
            <a:off x="1928495" y="0"/>
            <a:ext cx="6117590" cy="4031615"/>
          </a:xfrm>
          <a:prstGeom prst="rect">
            <a:avLst/>
          </a:prstGeom>
        </p:spPr>
      </p:pic>
      <p:sp>
        <p:nvSpPr>
          <p:cNvPr id="17" name="矩形标注 16"/>
          <p:cNvSpPr/>
          <p:nvPr/>
        </p:nvSpPr>
        <p:spPr>
          <a:xfrm>
            <a:off x="4727575" y="980440"/>
            <a:ext cx="1695450"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defRPr/>
            </a:pPr>
            <a:r>
              <a:rPr lang="zh-CN" altLang="en-US" b="1" noProof="1">
                <a:solidFill>
                  <a:srgbClr val="FF0000"/>
                </a:solidFill>
              </a:rPr>
              <a:t>输入您的学号</a:t>
            </a:r>
          </a:p>
        </p:txBody>
      </p:sp>
    </p:spTree>
    <p:extLst>
      <p:ext uri="{BB962C8B-B14F-4D97-AF65-F5344CB8AC3E}">
        <p14:creationId xmlns:p14="http://schemas.microsoft.com/office/powerpoint/2010/main" val="541814350"/>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p>
        </p:txBody>
      </p:sp>
      <p:pic>
        <p:nvPicPr>
          <p:cNvPr id="11" name="图片 10"/>
          <p:cNvPicPr>
            <a:picLocks noChangeAspect="1"/>
          </p:cNvPicPr>
          <p:nvPr/>
        </p:nvPicPr>
        <p:blipFill>
          <a:blip r:embed="rId3"/>
          <a:stretch>
            <a:fillRect/>
          </a:stretch>
        </p:blipFill>
        <p:spPr>
          <a:xfrm>
            <a:off x="320675" y="861060"/>
            <a:ext cx="7858125" cy="3562350"/>
          </a:xfrm>
          <a:prstGeom prst="rect">
            <a:avLst/>
          </a:prstGeom>
        </p:spPr>
      </p:pic>
      <p:pic>
        <p:nvPicPr>
          <p:cNvPr id="12" name="图片 11"/>
          <p:cNvPicPr>
            <a:picLocks noChangeAspect="1"/>
          </p:cNvPicPr>
          <p:nvPr/>
        </p:nvPicPr>
        <p:blipFill>
          <a:blip r:embed="rId4"/>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lstStyle/>
          <a:p>
            <a:r>
              <a:rPr lang="zh-CN" altLang="en-US" b="1">
                <a:solidFill>
                  <a:srgbClr val="FF0000"/>
                </a:solidFill>
              </a:rPr>
              <a:t>设置新密码以后需要重新输入新密码登录</a:t>
            </a:r>
          </a:p>
        </p:txBody>
      </p:sp>
    </p:spTree>
    <p:extLst>
      <p:ext uri="{BB962C8B-B14F-4D97-AF65-F5344CB8AC3E}">
        <p14:creationId xmlns:p14="http://schemas.microsoft.com/office/powerpoint/2010/main" val="41273173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lstStyle/>
          <a:p>
            <a:r>
              <a:rPr lang="zh-CN" altLang="en-US" sz="2000" b="1">
                <a:solidFill>
                  <a:srgbClr val="FF0000"/>
                </a:solidFill>
              </a:rPr>
              <a:t>小贴士：</a:t>
            </a:r>
          </a:p>
          <a:p>
            <a:r>
              <a:rPr lang="zh-CN" altLang="en-US" sz="2000" b="1">
                <a:solidFill>
                  <a:srgbClr val="FF0000"/>
                </a:solidFill>
              </a:rPr>
              <a:t>课程一定要在课程时间内学习完，包括观看视频完成测验并提交等。</a:t>
            </a:r>
          </a:p>
          <a:p>
            <a:r>
              <a:rPr lang="zh-CN" altLang="en-US" sz="2000" b="1">
                <a:solidFill>
                  <a:srgbClr val="FF0000"/>
                </a:solidFill>
              </a:rPr>
              <a:t>课程时间和考试时间是没有关系的。</a:t>
            </a: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4"/>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208698202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a:stretch>
            <a:fillRect/>
          </a:stretch>
        </p:blipFill>
        <p:spPr>
          <a:xfrm>
            <a:off x="812165" y="3155950"/>
            <a:ext cx="5905500" cy="1314450"/>
          </a:xfrm>
          <a:prstGeom prst="rect">
            <a:avLst/>
          </a:prstGeom>
        </p:spPr>
      </p:pic>
      <p:pic>
        <p:nvPicPr>
          <p:cNvPr id="18" name="图片 17"/>
          <p:cNvPicPr>
            <a:picLocks noChangeAspect="1"/>
          </p:cNvPicPr>
          <p:nvPr/>
        </p:nvPicPr>
        <p:blipFill>
          <a:blip r:embed="rId4"/>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开放模式</a:t>
            </a: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闯关模式</a:t>
            </a:r>
          </a:p>
        </p:txBody>
      </p:sp>
      <p:pic>
        <p:nvPicPr>
          <p:cNvPr id="19" name="图片 18"/>
          <p:cNvPicPr>
            <a:picLocks noChangeAspect="1"/>
          </p:cNvPicPr>
          <p:nvPr/>
        </p:nvPicPr>
        <p:blipFill>
          <a:blip r:embed="rId5"/>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定时发放模式</a:t>
            </a:r>
          </a:p>
        </p:txBody>
      </p:sp>
    </p:spTree>
    <p:extLst>
      <p:ext uri="{BB962C8B-B14F-4D97-AF65-F5344CB8AC3E}">
        <p14:creationId xmlns:p14="http://schemas.microsoft.com/office/powerpoint/2010/main" val="550050355"/>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pic>
        <p:nvPicPr>
          <p:cNvPr id="8" name="图片 7"/>
          <p:cNvPicPr>
            <a:picLocks noChangeAspect="1"/>
          </p:cNvPicPr>
          <p:nvPr/>
        </p:nvPicPr>
        <p:blipFill>
          <a:blip r:embed="rId3"/>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4"/>
          <a:stretch>
            <a:fillRect/>
          </a:stretch>
        </p:blipFill>
        <p:spPr>
          <a:xfrm>
            <a:off x="479425" y="3976370"/>
            <a:ext cx="5828665" cy="2701925"/>
          </a:xfrm>
          <a:prstGeom prst="rect">
            <a:avLst/>
          </a:prstGeom>
        </p:spPr>
      </p:pic>
      <p:pic>
        <p:nvPicPr>
          <p:cNvPr id="7" name="图片 6"/>
          <p:cNvPicPr>
            <a:picLocks noChangeAspect="1"/>
          </p:cNvPicPr>
          <p:nvPr/>
        </p:nvPicPr>
        <p:blipFill>
          <a:blip r:embed="rId5"/>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242358750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286408272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p>
        </p:txBody>
      </p:sp>
    </p:spTree>
    <p:extLst>
      <p:ext uri="{BB962C8B-B14F-4D97-AF65-F5344CB8AC3E}">
        <p14:creationId xmlns:p14="http://schemas.microsoft.com/office/powerpoint/2010/main" val="706526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108347906"/>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p>
        </p:txBody>
      </p:sp>
      <p:pic>
        <p:nvPicPr>
          <p:cNvPr id="13" name="图片 12"/>
          <p:cNvPicPr>
            <a:picLocks noChangeAspect="1"/>
          </p:cNvPicPr>
          <p:nvPr/>
        </p:nvPicPr>
        <p:blipFill>
          <a:blip r:embed="rId3"/>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p>
        </p:txBody>
      </p:sp>
      <p:pic>
        <p:nvPicPr>
          <p:cNvPr id="14" name="图片 13"/>
          <p:cNvPicPr>
            <a:picLocks noChangeAspect="1"/>
          </p:cNvPicPr>
          <p:nvPr/>
        </p:nvPicPr>
        <p:blipFill>
          <a:blip r:embed="rId4"/>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p>
        </p:txBody>
      </p:sp>
    </p:spTree>
    <p:extLst>
      <p:ext uri="{BB962C8B-B14F-4D97-AF65-F5344CB8AC3E}">
        <p14:creationId xmlns:p14="http://schemas.microsoft.com/office/powerpoint/2010/main" val="4117292063"/>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4"/>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5"/>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2405775372"/>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pic>
        <p:nvPicPr>
          <p:cNvPr id="3" name="图片 2"/>
          <p:cNvPicPr>
            <a:picLocks noChangeAspect="1"/>
          </p:cNvPicPr>
          <p:nvPr/>
        </p:nvPicPr>
        <p:blipFill>
          <a:blip r:embed="rId4"/>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5"/>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extLst>
      <p:ext uri="{BB962C8B-B14F-4D97-AF65-F5344CB8AC3E}">
        <p14:creationId xmlns:p14="http://schemas.microsoft.com/office/powerpoint/2010/main" val="3045169144"/>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lstStyle/>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lstStyle/>
          <a:p>
            <a:r>
              <a:rPr lang="zh-CN" altLang="en-US" sz="3200" b="1" dirty="0" smtClean="0">
                <a:solidFill>
                  <a:srgbClr val="FF0000"/>
                </a:solidFill>
              </a:rPr>
              <a:t>③</a:t>
            </a:r>
          </a:p>
        </p:txBody>
      </p:sp>
    </p:spTree>
    <p:extLst>
      <p:ext uri="{BB962C8B-B14F-4D97-AF65-F5344CB8AC3E}">
        <p14:creationId xmlns:p14="http://schemas.microsoft.com/office/powerpoint/2010/main" val="2761258853"/>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4"/>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lstStyle/>
          <a:p>
            <a:r>
              <a:rPr lang="zh-CN" altLang="en-US" sz="3200" b="1" dirty="0" smtClean="0">
                <a:solidFill>
                  <a:srgbClr val="FF0000"/>
                </a:solidFill>
              </a:rPr>
              <a:t>④</a:t>
            </a:r>
          </a:p>
        </p:txBody>
      </p:sp>
      <p:sp>
        <p:nvSpPr>
          <p:cNvPr id="7" name="文本框 6"/>
          <p:cNvSpPr txBox="1"/>
          <p:nvPr/>
        </p:nvSpPr>
        <p:spPr>
          <a:xfrm>
            <a:off x="5701030" y="436880"/>
            <a:ext cx="570865" cy="583565"/>
          </a:xfrm>
          <a:prstGeom prst="rect">
            <a:avLst/>
          </a:prstGeom>
          <a:noFill/>
        </p:spPr>
        <p:txBody>
          <a:bodyPr wrap="square" rtlCol="0">
            <a:spAutoFit/>
          </a:bodyPr>
          <a:lstStyle/>
          <a:p>
            <a:r>
              <a:rPr lang="zh-CN" altLang="en-US" sz="3200" b="1" dirty="0" smtClean="0">
                <a:solidFill>
                  <a:srgbClr val="FF0000"/>
                </a:solidFill>
              </a:rPr>
              <a:t>⑤</a:t>
            </a: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lstStyle/>
          <a:p>
            <a:r>
              <a:rPr lang="zh-CN" altLang="en-US" sz="3200" b="1" dirty="0" smtClean="0">
                <a:solidFill>
                  <a:srgbClr val="FF0000"/>
                </a:solidFill>
              </a:rPr>
              <a:t>⑥</a:t>
            </a:r>
          </a:p>
        </p:txBody>
      </p:sp>
    </p:spTree>
    <p:extLst>
      <p:ext uri="{BB962C8B-B14F-4D97-AF65-F5344CB8AC3E}">
        <p14:creationId xmlns:p14="http://schemas.microsoft.com/office/powerpoint/2010/main" val="369129759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590540" y="863600"/>
            <a:ext cx="3014345" cy="1463675"/>
          </a:xfrm>
          <a:prstGeom prst="rect">
            <a:avLst/>
          </a:prstGeom>
        </p:spPr>
      </p:pic>
      <p:pic>
        <p:nvPicPr>
          <p:cNvPr id="8" name="图片 7"/>
          <p:cNvPicPr>
            <a:picLocks noChangeAspect="1"/>
          </p:cNvPicPr>
          <p:nvPr/>
        </p:nvPicPr>
        <p:blipFill>
          <a:blip r:embed="rId4"/>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lstStyle/>
          <a:p>
            <a:r>
              <a:rPr lang="zh-CN" altLang="en-US" sz="3200" b="1" dirty="0" smtClean="0">
                <a:solidFill>
                  <a:srgbClr val="FF0000"/>
                </a:solidFill>
              </a:rPr>
              <a:t>⑦</a:t>
            </a:r>
          </a:p>
        </p:txBody>
      </p:sp>
      <p:pic>
        <p:nvPicPr>
          <p:cNvPr id="9" name="图片 8"/>
          <p:cNvPicPr>
            <a:picLocks noChangeAspect="1"/>
          </p:cNvPicPr>
          <p:nvPr/>
        </p:nvPicPr>
        <p:blipFill>
          <a:blip r:embed="rId5"/>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3333042737"/>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4157345" y="926465"/>
            <a:ext cx="3596640" cy="2739390"/>
          </a:xfrm>
          <a:prstGeom prst="rect">
            <a:avLst/>
          </a:prstGeom>
        </p:spPr>
      </p:pic>
      <p:pic>
        <p:nvPicPr>
          <p:cNvPr id="9" name="图片 8"/>
          <p:cNvPicPr>
            <a:picLocks noChangeAspect="1"/>
          </p:cNvPicPr>
          <p:nvPr/>
        </p:nvPicPr>
        <p:blipFill>
          <a:blip r:embed="rId4"/>
          <a:stretch>
            <a:fillRect/>
          </a:stretch>
        </p:blipFill>
        <p:spPr>
          <a:xfrm>
            <a:off x="354330" y="926465"/>
            <a:ext cx="3548380" cy="2740025"/>
          </a:xfrm>
          <a:prstGeom prst="rect">
            <a:avLst/>
          </a:prstGeom>
        </p:spPr>
      </p:pic>
      <p:pic>
        <p:nvPicPr>
          <p:cNvPr id="7" name="图片 6"/>
          <p:cNvPicPr>
            <a:picLocks noChangeAspect="1"/>
          </p:cNvPicPr>
          <p:nvPr/>
        </p:nvPicPr>
        <p:blipFill>
          <a:blip r:embed="rId5"/>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6"/>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lstStyle/>
          <a:p>
            <a:r>
              <a:rPr lang="zh-CN" altLang="en-US" sz="3200" b="1" dirty="0" smtClean="0">
                <a:solidFill>
                  <a:srgbClr val="FF0000"/>
                </a:solidFill>
              </a:rPr>
              <a:t>⑧</a:t>
            </a:r>
          </a:p>
        </p:txBody>
      </p:sp>
    </p:spTree>
    <p:extLst>
      <p:ext uri="{BB962C8B-B14F-4D97-AF65-F5344CB8AC3E}">
        <p14:creationId xmlns:p14="http://schemas.microsoft.com/office/powerpoint/2010/main" val="1637541190"/>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p>
        </p:txBody>
      </p:sp>
      <p:pic>
        <p:nvPicPr>
          <p:cNvPr id="2" name="图片 1"/>
          <p:cNvPicPr>
            <a:picLocks noChangeAspect="1"/>
          </p:cNvPicPr>
          <p:nvPr/>
        </p:nvPicPr>
        <p:blipFill>
          <a:blip r:embed="rId3"/>
          <a:stretch>
            <a:fillRect/>
          </a:stretch>
        </p:blipFill>
        <p:spPr>
          <a:xfrm>
            <a:off x="2908935" y="1078230"/>
            <a:ext cx="8874125" cy="3736975"/>
          </a:xfrm>
          <a:prstGeom prst="rect">
            <a:avLst/>
          </a:prstGeom>
        </p:spPr>
      </p:pic>
      <p:pic>
        <p:nvPicPr>
          <p:cNvPr id="7" name="图片 6"/>
          <p:cNvPicPr>
            <a:picLocks noChangeAspect="1"/>
          </p:cNvPicPr>
          <p:nvPr/>
        </p:nvPicPr>
        <p:blipFill>
          <a:blip r:embed="rId4"/>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extLst>
      <p:ext uri="{BB962C8B-B14F-4D97-AF65-F5344CB8AC3E}">
        <p14:creationId xmlns:p14="http://schemas.microsoft.com/office/powerpoint/2010/main" val="2676586903"/>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6291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Font typeface="Arial" panose="020B0604020202020204" pitchFamily="34" charset="0"/>
              <a:buNone/>
            </a:pPr>
            <a:r>
              <a:rPr lang="zh-CN" altLang="en-US" sz="2800" b="1" dirty="0">
                <a:latin typeface="微软雅黑" panose="020B0503020204020204" pitchFamily="34" charset="-122"/>
                <a:sym typeface="+mn-ea"/>
              </a:rPr>
              <a:t>客服在线答疑、客服电话</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849245"/>
            <a:ext cx="2914650" cy="22250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22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学习通点击【设置】</a:t>
            </a:r>
            <a:r>
              <a:rPr lang="zh-CN" altLang="en-US" sz="1800" dirty="0">
                <a:solidFill>
                  <a:schemeClr val="bg1"/>
                </a:solidFill>
                <a:latin typeface="微软雅黑" panose="020B0503020204020204" pitchFamily="34" charset="-122"/>
                <a:ea typeface="微软雅黑" panose="020B0503020204020204" pitchFamily="34" charset="-122"/>
                <a:sym typeface="+mn-ea"/>
              </a:rPr>
              <a:t>➤【帮助中心】➤【客服】，</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可以在线联系客服人员，也以拨打南京中医大学超星对接人员电话</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15151899979</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进行问题反馈。</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0" name="内容占位符 9"/>
          <p:cNvPicPr>
            <a:picLocks noGrp="1" noChangeAspect="1"/>
          </p:cNvPicPr>
          <p:nvPr>
            <p:ph idx="1"/>
            <p:custDataLst>
              <p:tags r:id="rId2"/>
            </p:custDataLst>
          </p:nvPr>
        </p:nvPicPr>
        <p:blipFill>
          <a:blip r:embed="rId7"/>
          <a:stretch>
            <a:fillRect/>
          </a:stretch>
        </p:blipFill>
        <p:spPr>
          <a:xfrm>
            <a:off x="335280" y="1340485"/>
            <a:ext cx="2442210" cy="4526280"/>
          </a:xfrm>
          <a:prstGeom prst="rect">
            <a:avLst/>
          </a:prstGeom>
        </p:spPr>
      </p:pic>
      <p:pic>
        <p:nvPicPr>
          <p:cNvPr id="11" name="图片 10"/>
          <p:cNvPicPr>
            <a:picLocks noChangeAspect="1"/>
          </p:cNvPicPr>
          <p:nvPr>
            <p:custDataLst>
              <p:tags r:id="rId3"/>
            </p:custDataLst>
          </p:nvPr>
        </p:nvPicPr>
        <p:blipFill>
          <a:blip r:embed="rId8"/>
          <a:stretch>
            <a:fillRect/>
          </a:stretch>
        </p:blipFill>
        <p:spPr>
          <a:xfrm>
            <a:off x="3143250" y="1301750"/>
            <a:ext cx="2212975" cy="4565650"/>
          </a:xfrm>
          <a:prstGeom prst="rect">
            <a:avLst/>
          </a:prstGeom>
        </p:spPr>
      </p:pic>
      <p:pic>
        <p:nvPicPr>
          <p:cNvPr id="12" name="图片 11"/>
          <p:cNvPicPr>
            <a:picLocks noChangeAspect="1"/>
          </p:cNvPicPr>
          <p:nvPr>
            <p:custDataLst>
              <p:tags r:id="rId4"/>
            </p:custDataLst>
          </p:nvPr>
        </p:nvPicPr>
        <p:blipFill>
          <a:blip r:embed="rId9"/>
          <a:stretch>
            <a:fillRect/>
          </a:stretch>
        </p:blipFill>
        <p:spPr>
          <a:xfrm>
            <a:off x="5799455" y="1301750"/>
            <a:ext cx="2212340" cy="4565650"/>
          </a:xfrm>
          <a:prstGeom prst="rect">
            <a:avLst/>
          </a:prstGeom>
        </p:spPr>
      </p:pic>
    </p:spTree>
    <p:custDataLst>
      <p:tags r:id="rId1"/>
    </p:custDataLst>
    <p:extLst>
      <p:ext uri="{BB962C8B-B14F-4D97-AF65-F5344CB8AC3E}">
        <p14:creationId xmlns:p14="http://schemas.microsoft.com/office/powerpoint/2010/main" val="37251350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3"/>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p>
        </p:txBody>
      </p:sp>
    </p:spTree>
    <p:extLst>
      <p:ext uri="{BB962C8B-B14F-4D97-AF65-F5344CB8AC3E}">
        <p14:creationId xmlns:p14="http://schemas.microsoft.com/office/powerpoint/2010/main" val="2234546624"/>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3"/>
          <a:srcRect/>
          <a:stretch>
            <a:fillRect/>
          </a:stretch>
        </p:blipFill>
        <p:spPr bwMode="auto">
          <a:xfrm>
            <a:off x="206547" y="226604"/>
            <a:ext cx="2030965" cy="806983"/>
          </a:xfrm>
          <a:prstGeom prst="rect">
            <a:avLst/>
          </a:prstGeom>
          <a:noFill/>
          <a:ln w="9525">
            <a:noFill/>
            <a:miter lim="800000"/>
            <a:headEnd/>
            <a:tailEnd/>
          </a:ln>
        </p:spPr>
      </p:pic>
    </p:spTree>
    <p:extLst>
      <p:ext uri="{BB962C8B-B14F-4D97-AF65-F5344CB8AC3E}">
        <p14:creationId xmlns:p14="http://schemas.microsoft.com/office/powerpoint/2010/main" val="378753472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rgbClr val="FF0000"/>
                </a:solidFill>
                <a:latin typeface="微软雅黑" panose="020B0503020204020204" pitchFamily="34" charset="-122"/>
              </a:rPr>
              <a:t>如果您之前已经有使用手机号注册过，直接在输入【手机号】的地方输入手机号，然后输入【密码】，点击【登录】即可。</a:t>
            </a:r>
            <a:r>
              <a:rPr lang="zh-CN" altLang="en-US" sz="1800" dirty="0" smtClean="0">
                <a:solidFill>
                  <a:schemeClr val="bg1"/>
                </a:solidFill>
                <a:latin typeface="微软雅黑" panose="020B0503020204020204" pitchFamily="34" charset="-122"/>
              </a:rPr>
              <a:t>如果您忘记密码，点击密码后面的【忘记密码】，通过手机号【获取验证码】的方式重置密码。或者点击【手机验证码登录】，直接通过手机号获取验证码登录。</a:t>
            </a: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4"/>
          <a:stretch>
            <a:fillRect/>
          </a:stretch>
        </p:blipFill>
        <p:spPr>
          <a:xfrm>
            <a:off x="7879715" y="828675"/>
            <a:ext cx="2355215" cy="4047490"/>
          </a:xfrm>
          <a:prstGeom prst="rect">
            <a:avLst/>
          </a:prstGeom>
        </p:spPr>
      </p:pic>
      <p:pic>
        <p:nvPicPr>
          <p:cNvPr id="8" name="图片 7"/>
          <p:cNvPicPr>
            <a:picLocks noChangeAspect="1"/>
          </p:cNvPicPr>
          <p:nvPr/>
        </p:nvPicPr>
        <p:blipFill>
          <a:blip r:embed="rId5"/>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lstStyle/>
          <a:p>
            <a:r>
              <a:rPr lang="zh-CN" altLang="en-US" sz="3200">
                <a:solidFill>
                  <a:srgbClr val="FF0000"/>
                </a:solidFill>
              </a:rPr>
              <a:t>①</a:t>
            </a:r>
          </a:p>
        </p:txBody>
      </p:sp>
      <p:sp>
        <p:nvSpPr>
          <p:cNvPr id="11" name="文本框 10"/>
          <p:cNvSpPr txBox="1"/>
          <p:nvPr/>
        </p:nvSpPr>
        <p:spPr>
          <a:xfrm>
            <a:off x="4209415" y="859155"/>
            <a:ext cx="551815" cy="583565"/>
          </a:xfrm>
          <a:prstGeom prst="rect">
            <a:avLst/>
          </a:prstGeom>
          <a:noFill/>
        </p:spPr>
        <p:txBody>
          <a:bodyPr wrap="square" rtlCol="0">
            <a:spAutoFit/>
          </a:bodyPr>
          <a:lstStyle/>
          <a:p>
            <a:r>
              <a:rPr lang="zh-CN" altLang="en-US" sz="3200">
                <a:solidFill>
                  <a:srgbClr val="FF0000"/>
                </a:solidFill>
              </a:rPr>
              <a:t>②</a:t>
            </a:r>
          </a:p>
        </p:txBody>
      </p:sp>
      <p:sp>
        <p:nvSpPr>
          <p:cNvPr id="12" name="文本框 11"/>
          <p:cNvSpPr txBox="1"/>
          <p:nvPr/>
        </p:nvSpPr>
        <p:spPr>
          <a:xfrm>
            <a:off x="7327900" y="859155"/>
            <a:ext cx="551815" cy="583565"/>
          </a:xfrm>
          <a:prstGeom prst="rect">
            <a:avLst/>
          </a:prstGeom>
          <a:noFill/>
        </p:spPr>
        <p:txBody>
          <a:bodyPr wrap="square" rtlCol="0">
            <a:spAutoFit/>
          </a:bodyPr>
          <a:lstStyle/>
          <a:p>
            <a:r>
              <a:rPr lang="zh-CN" altLang="en-US" sz="3200">
                <a:solidFill>
                  <a:srgbClr val="FF0000"/>
                </a:solidFill>
              </a:rPr>
              <a:t>③</a:t>
            </a:r>
          </a:p>
        </p:txBody>
      </p:sp>
    </p:spTree>
    <p:extLst>
      <p:ext uri="{BB962C8B-B14F-4D97-AF65-F5344CB8AC3E}">
        <p14:creationId xmlns:p14="http://schemas.microsoft.com/office/powerpoint/2010/main" val="68656190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3"/>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lstStyle/>
          <a:p>
            <a:r>
              <a:rPr lang="zh-CN" altLang="en-US"/>
              <a:t>点击【新用户注册】</a:t>
            </a:r>
          </a:p>
        </p:txBody>
      </p:sp>
      <p:pic>
        <p:nvPicPr>
          <p:cNvPr id="13" name="图片 12" descr="9AE7669200FD1F8D15FE2CA298840C91"/>
          <p:cNvPicPr>
            <a:picLocks noChangeAspect="1"/>
          </p:cNvPicPr>
          <p:nvPr/>
        </p:nvPicPr>
        <p:blipFill>
          <a:blip r:embed="rId4"/>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5"/>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lstStyle/>
          <a:p>
            <a:r>
              <a:rPr lang="zh-CN" altLang="en-US"/>
              <a:t>点击【手机验证码登录】</a:t>
            </a:r>
          </a:p>
        </p:txBody>
      </p:sp>
      <p:sp>
        <p:nvSpPr>
          <p:cNvPr id="21" name="文本框 20"/>
          <p:cNvSpPr txBox="1"/>
          <p:nvPr/>
        </p:nvSpPr>
        <p:spPr>
          <a:xfrm>
            <a:off x="3276600" y="1880235"/>
            <a:ext cx="1455420" cy="2861310"/>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lstStyle/>
          <a:p>
            <a:r>
              <a:rPr lang="zh-CN" altLang="en-US"/>
              <a:t>如果手机号之前注册过，点击【登录】会直接登录成功，不会出现该页面</a:t>
            </a:r>
          </a:p>
        </p:txBody>
      </p:sp>
    </p:spTree>
    <p:extLst>
      <p:ext uri="{BB962C8B-B14F-4D97-AF65-F5344CB8AC3E}">
        <p14:creationId xmlns:p14="http://schemas.microsoft.com/office/powerpoint/2010/main" val="356860299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621905" y="1029335"/>
            <a:ext cx="2533015" cy="3990340"/>
          </a:xfrm>
          <a:prstGeom prst="rect">
            <a:avLst/>
          </a:prstGeom>
        </p:spPr>
      </p:pic>
      <p:pic>
        <p:nvPicPr>
          <p:cNvPr id="2" name="图片 1"/>
          <p:cNvPicPr>
            <a:picLocks noChangeAspect="1"/>
          </p:cNvPicPr>
          <p:nvPr/>
        </p:nvPicPr>
        <p:blipFill>
          <a:blip r:embed="rId4"/>
          <a:stretch>
            <a:fillRect/>
          </a:stretch>
        </p:blipFill>
        <p:spPr>
          <a:xfrm>
            <a:off x="1405890" y="1043305"/>
            <a:ext cx="2397760" cy="3990340"/>
          </a:xfrm>
          <a:prstGeom prst="rect">
            <a:avLst/>
          </a:prstGeom>
        </p:spPr>
      </p:pic>
      <p:sp>
        <p:nvSpPr>
          <p:cNvPr id="32" name="Rectangle 31      (向天歌演示原创作品：www.TopPPT.cn)"/>
          <p:cNvSpPr/>
          <p:nvPr/>
        </p:nvSpPr>
        <p:spPr>
          <a:xfrm>
            <a:off x="408305" y="5386705"/>
            <a:ext cx="10928985"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8855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r>
              <a:rPr lang="zh-CN" altLang="en-US" sz="2800" b="1" dirty="0">
                <a:solidFill>
                  <a:srgbClr val="FF0000"/>
                </a:solidFill>
                <a:latin typeface="微软雅黑" panose="020B0503020204020204" pitchFamily="34" charset="-122"/>
              </a:rPr>
              <a:t>（身份认证）</a:t>
            </a:r>
          </a:p>
        </p:txBody>
      </p:sp>
      <p:sp>
        <p:nvSpPr>
          <p:cNvPr id="36871" name="TextBox 43      (向天歌演示原创作品：www.TopPPT.cn)"/>
          <p:cNvSpPr txBox="1">
            <a:spLocks noChangeArrowheads="1"/>
          </p:cNvSpPr>
          <p:nvPr/>
        </p:nvSpPr>
        <p:spPr bwMode="auto">
          <a:xfrm>
            <a:off x="1265555" y="5777865"/>
            <a:ext cx="95186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首次登录注册的的同学，然后按照提示输入学校：</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【学号】【姓名】，点击【验证】登录即可。</a:t>
            </a:r>
            <a:endParaRPr lang="zh-CN" altLang="en-US" sz="1800" dirty="0">
              <a:solidFill>
                <a:schemeClr val="bg1"/>
              </a:solidFill>
              <a:latin typeface="微软雅黑" panose="020B0503020204020204" pitchFamily="34" charset="-122"/>
            </a:endParaRPr>
          </a:p>
        </p:txBody>
      </p:sp>
      <p:sp>
        <p:nvSpPr>
          <p:cNvPr id="4" name="文本框 3"/>
          <p:cNvSpPr txBox="1"/>
          <p:nvPr/>
        </p:nvSpPr>
        <p:spPr>
          <a:xfrm>
            <a:off x="7302500" y="384175"/>
            <a:ext cx="3171190" cy="645160"/>
          </a:xfrm>
          <a:prstGeom prst="rect">
            <a:avLst/>
          </a:prstGeom>
          <a:noFill/>
        </p:spPr>
        <p:txBody>
          <a:bodyPr wrap="square" rtlCol="0">
            <a:spAutoFit/>
          </a:bodyPr>
          <a:lstStyle/>
          <a:p>
            <a:r>
              <a:rPr lang="zh-CN" altLang="en-US"/>
              <a:t>输入学校以后点击【下一步】进入【信息验证】界面：</a:t>
            </a:r>
          </a:p>
        </p:txBody>
      </p:sp>
      <p:sp>
        <p:nvSpPr>
          <p:cNvPr id="18" name="文本框 17"/>
          <p:cNvSpPr txBox="1"/>
          <p:nvPr/>
        </p:nvSpPr>
        <p:spPr>
          <a:xfrm>
            <a:off x="3371850" y="3943985"/>
            <a:ext cx="4562475" cy="368300"/>
          </a:xfrm>
          <a:prstGeom prst="rect">
            <a:avLst/>
          </a:prstGeom>
          <a:solidFill>
            <a:schemeClr val="accent6"/>
          </a:solidFill>
        </p:spPr>
        <p:txBody>
          <a:bodyPr wrap="square" rtlCol="0">
            <a:spAutoFit/>
          </a:bodyPr>
          <a:lstStyle/>
          <a:p>
            <a:pPr algn="ctr"/>
            <a:r>
              <a:rPr lang="zh-CN" altLang="en-US" b="1" dirty="0">
                <a:solidFill>
                  <a:srgbClr val="FF0000"/>
                </a:solidFill>
                <a:latin typeface="黑体" panose="02010609060101010101" charset="-122"/>
                <a:ea typeface="黑体" panose="02010609060101010101" charset="-122"/>
              </a:rPr>
              <a:t>若首次登录，该步骤不可跳过（身份绑定）</a:t>
            </a:r>
          </a:p>
        </p:txBody>
      </p:sp>
    </p:spTree>
    <p:extLst>
      <p:ext uri="{BB962C8B-B14F-4D97-AF65-F5344CB8AC3E}">
        <p14:creationId xmlns:p14="http://schemas.microsoft.com/office/powerpoint/2010/main" val="2104210067"/>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88626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r>
              <a:rPr lang="zh-CN" altLang="en-US" sz="2800" b="1" dirty="0" smtClean="0">
                <a:solidFill>
                  <a:srgbClr val="FF0000"/>
                </a:solidFill>
                <a:latin typeface="微软雅黑" panose="020B0503020204020204" pitchFamily="34" charset="-122"/>
              </a:rPr>
              <a:t>（请检查个人认证信息是否正确）</a:t>
            </a:r>
          </a:p>
        </p:txBody>
      </p:sp>
      <p:pic>
        <p:nvPicPr>
          <p:cNvPr id="5" name="图片 4"/>
          <p:cNvPicPr>
            <a:picLocks noChangeAspect="1"/>
          </p:cNvPicPr>
          <p:nvPr/>
        </p:nvPicPr>
        <p:blipFill>
          <a:blip r:embed="rId3"/>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CC5CDC8B513E4FED987246AD0598CB41"/>
          <p:cNvPicPr>
            <a:picLocks noChangeAspect="1"/>
          </p:cNvPicPr>
          <p:nvPr/>
        </p:nvPicPr>
        <p:blipFill>
          <a:blip r:embed="rId4"/>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92D21514DB6B662683C3B4A5F23C41D6"/>
          <p:cNvPicPr>
            <a:picLocks noChangeAspect="1"/>
          </p:cNvPicPr>
          <p:nvPr/>
        </p:nvPicPr>
        <p:blipFill>
          <a:blip r:embed="rId5"/>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lstStyle/>
          <a:p>
            <a:r>
              <a:rPr lang="zh-CN" altLang="en-US" b="1">
                <a:solidFill>
                  <a:srgbClr val="FF0000"/>
                </a:solidFill>
              </a:rPr>
              <a:t>注意：</a:t>
            </a:r>
          </a:p>
          <a:p>
            <a:r>
              <a:rPr lang="zh-CN" altLang="en-US" b="1">
                <a:solidFill>
                  <a:srgbClr val="FF0000"/>
                </a:solidFill>
              </a:rPr>
              <a:t>单位认证时一定要多次检查自己输入的学校名称和账号。</a:t>
            </a:r>
          </a:p>
        </p:txBody>
      </p:sp>
    </p:spTree>
    <p:extLst>
      <p:ext uri="{BB962C8B-B14F-4D97-AF65-F5344CB8AC3E}">
        <p14:creationId xmlns:p14="http://schemas.microsoft.com/office/powerpoint/2010/main" val="119618684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3"/>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4"/>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6500276"/>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6.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3967</Words>
  <Application>Microsoft Office PowerPoint</Application>
  <PresentationFormat>宽屏</PresentationFormat>
  <Paragraphs>226</Paragraphs>
  <Slides>40</Slides>
  <Notes>40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黑体</vt:lpstr>
      <vt:lpstr>宋体</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hem</dc:creator>
  <cp:lastModifiedBy>hem</cp:lastModifiedBy>
  <cp:revision>2</cp:revision>
  <dcterms:created xsi:type="dcterms:W3CDTF">2023-03-11T01:30:48Z</dcterms:created>
  <dcterms:modified xsi:type="dcterms:W3CDTF">2023-03-11T01:37:07Z</dcterms:modified>
</cp:coreProperties>
</file>