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367" r:id="rId18"/>
    <p:sldId id="295" r:id="rId19"/>
    <p:sldId id="296" r:id="rId20"/>
    <p:sldId id="297" r:id="rId21"/>
    <p:sldId id="298" r:id="rId22"/>
    <p:sldId id="299" r:id="rId23"/>
    <p:sldId id="302" r:id="rId24"/>
    <p:sldId id="358" r:id="rId25"/>
    <p:sldId id="359" r:id="rId26"/>
    <p:sldId id="368" r:id="rId27"/>
    <p:sldId id="369" r:id="rId28"/>
    <p:sldId id="361" r:id="rId29"/>
    <p:sldId id="363" r:id="rId30"/>
    <p:sldId id="370" r:id="rId31"/>
    <p:sldId id="365" r:id="rId32"/>
    <p:sldId id="366" r:id="rId33"/>
    <p:sldId id="303" r:id="rId34"/>
    <p:sldId id="265" r:id="rId35"/>
    <p:sldId id="355" r:id="rId36"/>
    <p:sldId id="357" r:id="rId37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59" y="82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44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40.png"/><Relationship Id="rId7" Type="http://schemas.openxmlformats.org/officeDocument/2006/relationships/tags" Target="../tags/tag19.xml"/><Relationship Id="rId6" Type="http://schemas.openxmlformats.org/officeDocument/2006/relationships/image" Target="../media/image39.png"/><Relationship Id="rId5" Type="http://schemas.openxmlformats.org/officeDocument/2006/relationships/tags" Target="../tags/tag18.xml"/><Relationship Id="rId4" Type="http://schemas.openxmlformats.org/officeDocument/2006/relationships/image" Target="../media/image38.png"/><Relationship Id="rId3" Type="http://schemas.openxmlformats.org/officeDocument/2006/relationships/tags" Target="../tags/tag17.xml"/><Relationship Id="rId2" Type="http://schemas.openxmlformats.org/officeDocument/2006/relationships/image" Target="../media/image37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1.png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tags" Target="../tags/tag23.xml"/><Relationship Id="rId4" Type="http://schemas.openxmlformats.org/officeDocument/2006/relationships/image" Target="../media/image42.png"/><Relationship Id="rId3" Type="http://schemas.openxmlformats.org/officeDocument/2006/relationships/tags" Target="../tags/tag22.xml"/><Relationship Id="rId2" Type="http://schemas.openxmlformats.org/officeDocument/2006/relationships/image" Target="../media/image41.png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tags" Target="../tags/tag26.xml"/><Relationship Id="rId4" Type="http://schemas.openxmlformats.org/officeDocument/2006/relationships/image" Target="../media/image45.png"/><Relationship Id="rId3" Type="http://schemas.openxmlformats.org/officeDocument/2006/relationships/tags" Target="../tags/tag25.xml"/><Relationship Id="rId2" Type="http://schemas.openxmlformats.org/officeDocument/2006/relationships/image" Target="../media/image44.png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4.png"/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png"/><Relationship Id="rId8" Type="http://schemas.openxmlformats.org/officeDocument/2006/relationships/tags" Target="../tags/tag42.xml"/><Relationship Id="rId7" Type="http://schemas.openxmlformats.org/officeDocument/2006/relationships/image" Target="../media/image77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76.jpeg"/><Relationship Id="rId2" Type="http://schemas.openxmlformats.org/officeDocument/2006/relationships/tags" Target="../tags/tag38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81.png"/><Relationship Id="rId12" Type="http://schemas.openxmlformats.org/officeDocument/2006/relationships/image" Target="../media/image80.png"/><Relationship Id="rId11" Type="http://schemas.openxmlformats.org/officeDocument/2006/relationships/image" Target="../media/image79.png"/><Relationship Id="rId10" Type="http://schemas.openxmlformats.org/officeDocument/2006/relationships/tags" Target="../tags/tag43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1" Type="http://schemas.openxmlformats.org/officeDocument/2006/relationships/image" Target="../media/image82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tags" Target="../tags/tag11.xml"/><Relationship Id="rId4" Type="http://schemas.openxmlformats.org/officeDocument/2006/relationships/image" Target="../media/image16.png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Relationship Id="rId3" Type="http://schemas.openxmlformats.org/officeDocument/2006/relationships/tags" Target="../tags/tag1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tags" Target="../tags/tag15.xml"/><Relationship Id="rId4" Type="http://schemas.openxmlformats.org/officeDocument/2006/relationships/image" Target="../media/image25.png"/><Relationship Id="rId3" Type="http://schemas.openxmlformats.org/officeDocument/2006/relationships/tags" Target="../tags/tag14.xml"/><Relationship Id="rId2" Type="http://schemas.openxmlformats.org/officeDocument/2006/relationships/image" Target="../media/image24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</a:t>
            </a:r>
            <a:r>
              <a:rPr lang="zh-CN" altLang="en-US" sz="48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共享课学生操作指南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64876" y="3806070"/>
            <a:ext cx="9050517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2025-9-15 0:0:0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2025-12-7  23:59:59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考试时间：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2025-12-8  0:0:0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2025-12-14  23:59:59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课程各项分数占比：视频学习进度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分，章节测试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分，期末考试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87180" y="1712088"/>
            <a:ext cx="463042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" y="1711960"/>
            <a:ext cx="1990090" cy="383095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“查看我的平时分”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</a:t>
            </a:r>
            <a:r>
              <a:rPr lang="zh-CN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、知识点掌握度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lang="zh-CN" altLang="zh-CN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部分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6892" y="1388732"/>
            <a:ext cx="7244715" cy="468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计算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</a:t>
            </a:r>
            <a:r>
              <a:rPr lang="zh-CN" altLang="zh-CN" sz="1600" b="1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时长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</a:t>
            </a:r>
            <a:r>
              <a:rPr lang="zh-CN" altLang="en-US" sz="1600" b="1" dirty="0" smtClean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更新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33830" y="1687939"/>
            <a:ext cx="67710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1415" y="2169795"/>
            <a:ext cx="2322195" cy="15182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66154" y="1501601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ctr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【无效互动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事项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" y="2926715"/>
            <a:ext cx="2308225" cy="15792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9425" y="1258414"/>
            <a:ext cx="956777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知识点掌握度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zh-CN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2355850"/>
            <a:ext cx="3693795" cy="2496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65" y="1109980"/>
            <a:ext cx="3197860" cy="5237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628140"/>
            <a:ext cx="2171700" cy="450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945" y="1628140"/>
            <a:ext cx="2436495" cy="45554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73975" y="1268313"/>
            <a:ext cx="3677285" cy="502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" y="1454785"/>
            <a:ext cx="2171700" cy="45072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725" y="1457960"/>
            <a:ext cx="2365375" cy="450469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040" y="151701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365" y="1600835"/>
            <a:ext cx="2133600" cy="4143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15" y="1681480"/>
            <a:ext cx="2143125" cy="4200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7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 algn="ctr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281007" y="1586990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766388" y="1386664"/>
            <a:ext cx="10308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浏览器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7324" y="1246015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3325" y="2045335"/>
            <a:ext cx="8233410" cy="385064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604857" y="1889060"/>
            <a:ext cx="28266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点击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课程卡片，进入视频学习页面。每个章节的课程视频可重复观看，学透知识点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/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进入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视频学习页面后，会弹出该门课程的学前必读，该窗口囊括了课程的成绩规则、学习时间、考试时间等重要信息，请同学们仔细查看。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1644650"/>
            <a:ext cx="7746365" cy="458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384174" y="1311137"/>
            <a:ext cx="3152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、视频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学习进度是根据学生的累计观看时间来计算的，拖拽播放进度条是无法累计观看时间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的，请认真观看视频。</a:t>
            </a:r>
            <a:endParaRPr lang="zh-CN" altLang="en-US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、当前视频观看完毕后，请手动切换至下一个小节进行播放，视频播放进度实时更新，以百分比形式呈现在视频后方，进度达到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即为该视频完成，此时您可以获得该节视频的学习进度。</a:t>
            </a:r>
            <a:endParaRPr lang="zh-CN" altLang="en-US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、如果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在观看视频时出现卡顿，可在播放器底部切换清晰度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流畅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高清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来调整播放线路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、视频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学习中会出现弹题，需要回答后方可继续学习。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702435"/>
            <a:ext cx="7639050" cy="368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2120" y="140335"/>
            <a:ext cx="76473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 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操作方法</a:t>
            </a: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</a:t>
            </a:r>
            <a:endParaRPr lang="zh-CN" altLang="en-US" sz="44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5115" y="1047750"/>
            <a:ext cx="799465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为了减轻大家的提问负担，在部分课程中，小智给大家准备了几个初始的课程相关问题</a:t>
            </a:r>
            <a:endParaRPr lang="zh-CN" altLang="en-US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3990" y="1524000"/>
            <a:ext cx="8912225" cy="51454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265" y="556895"/>
            <a:ext cx="3478530" cy="5064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2120" y="140335"/>
            <a:ext cx="76473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 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操作方法</a:t>
            </a:r>
            <a:r>
              <a:rPr lang="en-US" altLang="zh-CN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4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</a:t>
            </a:r>
            <a:endParaRPr lang="zh-CN" altLang="en-US" sz="44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120" y="1100455"/>
            <a:ext cx="4990465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贴心的智能追问</a:t>
            </a:r>
            <a:r>
              <a:rPr lang="en-US" altLang="zh-CN" sz="1600"/>
              <a:t>:</a:t>
            </a:r>
            <a:r>
              <a:rPr lang="zh-CN" altLang="en-US" sz="1600"/>
              <a:t>为了帮助同学们更透彻地理解知识，小智会根据我的回答，给大家推荐更多相关的提问！</a:t>
            </a:r>
            <a:endParaRPr lang="zh-CN" altLang="en-US" sz="1600"/>
          </a:p>
          <a:p>
            <a:r>
              <a:rPr lang="zh-CN" altLang="en-US" sz="1600"/>
              <a:t>每个回答都可以</a:t>
            </a:r>
            <a:r>
              <a:rPr lang="en-US" altLang="zh-CN" sz="1600"/>
              <a:t>“</a:t>
            </a:r>
            <a:r>
              <a:rPr lang="zh-CN" altLang="en-US" sz="1600"/>
              <a:t>重答</a:t>
            </a:r>
            <a:r>
              <a:rPr lang="en-US" altLang="zh-CN" sz="1600"/>
              <a:t>”</a:t>
            </a:r>
            <a:r>
              <a:rPr lang="zh-CN" altLang="en-US" sz="1600"/>
              <a:t>。点击回答下方的</a:t>
            </a:r>
            <a:r>
              <a:rPr lang="en-US" altLang="zh-CN" sz="1600"/>
              <a:t>“</a:t>
            </a:r>
            <a:r>
              <a:rPr lang="zh-CN" altLang="en-US" sz="1600"/>
              <a:t>重新生成</a:t>
            </a:r>
            <a:r>
              <a:rPr lang="en-US" altLang="zh-CN" sz="1600"/>
              <a:t>”</a:t>
            </a:r>
            <a:r>
              <a:rPr lang="zh-CN" altLang="en-US" sz="1600"/>
              <a:t>即可</a:t>
            </a:r>
            <a:endParaRPr lang="zh-CN" altLang="en-US" sz="16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2422525"/>
            <a:ext cx="3181350" cy="4381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060" y="2176780"/>
            <a:ext cx="3438525" cy="43719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86220" y="752157"/>
            <a:ext cx="5080000" cy="82994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/>
              <a:t>对于不满意的回答，同学们可以</a:t>
            </a:r>
            <a:r>
              <a:rPr lang="zh-CN" altLang="en-US" sz="1600">
                <a:solidFill>
                  <a:srgbClr val="D83931"/>
                </a:solidFill>
              </a:rPr>
              <a:t>点踩</a:t>
            </a:r>
            <a:r>
              <a:rPr lang="zh-CN" altLang="en-US" sz="1600"/>
              <a:t>、选择原因；</a:t>
            </a:r>
            <a:endParaRPr lang="zh-CN" altLang="en-US" sz="1600"/>
          </a:p>
          <a:p>
            <a:r>
              <a:rPr lang="zh-CN" altLang="en-US" sz="1600"/>
              <a:t>对于较满意的回答，同学们也不要吝啬自己的</a:t>
            </a:r>
            <a:r>
              <a:rPr lang="zh-CN" altLang="en-US" sz="1600">
                <a:solidFill>
                  <a:srgbClr val="2EA121"/>
                </a:solidFill>
              </a:rPr>
              <a:t>赞</a:t>
            </a:r>
            <a:r>
              <a:rPr lang="zh-CN" altLang="en-US" sz="1600"/>
              <a:t>哦！或者点击</a:t>
            </a:r>
            <a:r>
              <a:rPr lang="zh-CN" altLang="en-US" sz="1600">
                <a:solidFill>
                  <a:srgbClr val="2EA121"/>
                </a:solidFill>
              </a:rPr>
              <a:t>“我懂了”</a:t>
            </a:r>
            <a:r>
              <a:rPr lang="zh-CN" altLang="en-US" sz="1600"/>
              <a:t>表示自己懂了！</a:t>
            </a:r>
            <a:endParaRPr lang="zh-CN" altLang="en-US" sz="16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25" y="1991995"/>
            <a:ext cx="3124200" cy="4352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599170" y="2034540"/>
            <a:ext cx="2865755" cy="27895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学习中，可点击知识点对应视频片段进行快速跳转，也可通过点击图标跳转知识点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1202690"/>
            <a:ext cx="8039100" cy="5064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355840" y="1162685"/>
            <a:ext cx="4371340" cy="293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、点击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对应主题可进入知识点学习空间，查看完整教学资源，知识点描述，并点击提升掌握度进行练习，根据习题正确率获取响应知识点掌握度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、答题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完成后，可查看作答记录与解析，并可获得相关知识点资源的推荐。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" y="1162685"/>
            <a:ext cx="6502400" cy="2967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" y="2849880"/>
            <a:ext cx="9853930" cy="3905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43865" y="1264285"/>
            <a:ext cx="640016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、答题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完成后，可查看作答记录与解析，并可获得相关知识点资源的推荐。</a:t>
            </a:r>
            <a:endParaRPr lang="zh-CN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410" y="1957705"/>
            <a:ext cx="8950960" cy="4290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067435" y="1162685"/>
            <a:ext cx="10182860" cy="139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掌握度包括对知识点个数，薄弱点、遗漏点、免考核点个数，以及平均掌握度的统计。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5A51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、点击单个知识点，可了解单个知识点的掌握度，同时</a:t>
            </a:r>
            <a:r>
              <a:rPr lang="en-US" altLang="zh-CN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AI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提示提升掌握度，可以进入到考核页面，通过答题提升掌握度。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5A51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85" y="2724785"/>
            <a:ext cx="10328910" cy="340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8300" y="1288827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13801" y="2748914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 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操作方法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315471" y="2119892"/>
            <a:ext cx="3152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noProof="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 noProof="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000" noProof="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章测试和期末考试，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您可以通过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目录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A514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看完视频去完成测试，也可以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从左侧</a:t>
            </a:r>
            <a:r>
              <a:rPr lang="zh-CN" altLang="en-US" sz="2000" noProof="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“作业考试” 点击进入章测试和期末测试。</a:t>
            </a:r>
            <a:endParaRPr lang="en-US" altLang="zh-CN" sz="2000" noProof="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点击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作业考试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中的已上交列表，即可查看到相应分数。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5A514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" y="1290320"/>
            <a:ext cx="3159125" cy="4983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1619250"/>
            <a:ext cx="3638550" cy="361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7557228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10" y="1393825"/>
            <a:ext cx="4466590" cy="477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7225" y="2891155"/>
            <a:ext cx="1953895" cy="3346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1120" y="2891155"/>
            <a:ext cx="1812925" cy="334645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--</a:t>
            </a:r>
            <a:r>
              <a:rPr lang="zh-CN" altLang="en-US" sz="24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055" y="2834640"/>
            <a:ext cx="1925955" cy="3411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120" y="2840990"/>
            <a:ext cx="1869440" cy="350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92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5505" y="1445405"/>
            <a:ext cx="105270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550" y="2379345"/>
            <a:ext cx="2096135" cy="37134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0" y="2301875"/>
            <a:ext cx="1981835" cy="3878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351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【对话】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【平台通知】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760" y="1590675"/>
            <a:ext cx="2171700" cy="42576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01660" y="1895899"/>
            <a:ext cx="2794000" cy="33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270" y="1595120"/>
            <a:ext cx="2289175" cy="43973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445" y="1595120"/>
            <a:ext cx="2675255" cy="48044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1595120"/>
            <a:ext cx="2143125" cy="4448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54579" y="1766296"/>
            <a:ext cx="5335571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</a:t>
            </a:r>
            <a:r>
              <a:rPr lang="zh-CN" altLang="en-US" sz="20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智慧共享课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全国共享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智慧课程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全国共享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1085" y="4671060"/>
            <a:ext cx="21050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1445895"/>
            <a:ext cx="2333625" cy="442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215" y="3014980"/>
            <a:ext cx="2305050" cy="15335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PP_MARK_KEY" val="13eb56d6-3c4e-4b4f-8d8b-2b8b9b1332e1"/>
  <p:tag name="COMMONDATA" val="eyJoZGlkIjoiMDJkYThjODYzMzNmYzZkZDJjM2JiMzU1ZDUzNWEzYTAifQ=="/>
  <p:tag name="commondata" val="eyJoZGlkIjoiZDY4ZWI1NWMwM2UzOWExMmM1NzNiOGQ4NjAxM2Q1YmQifQ==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4822</Words>
  <Application>WPS 演示</Application>
  <PresentationFormat>宽屏</PresentationFormat>
  <Paragraphs>206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汉仪雅酷黑简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中国青年</cp:lastModifiedBy>
  <cp:revision>469</cp:revision>
  <dcterms:created xsi:type="dcterms:W3CDTF">2022-01-17T01:35:00Z</dcterms:created>
  <dcterms:modified xsi:type="dcterms:W3CDTF">2025-09-10T08:15:21Z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19BBABF54B68423B9EDA29EE470C60EA_13</vt:lpwstr>
  </property>
</Properties>
</file>