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3"/>
  </p:handoutMasterIdLst>
  <p:sldIdLst>
    <p:sldId id="692" r:id="rId3"/>
    <p:sldId id="713" r:id="rId5"/>
    <p:sldId id="600" r:id="rId6"/>
    <p:sldId id="337" r:id="rId7"/>
    <p:sldId id="338" r:id="rId8"/>
    <p:sldId id="583" r:id="rId9"/>
    <p:sldId id="585" r:id="rId10"/>
    <p:sldId id="586" r:id="rId11"/>
    <p:sldId id="587" r:id="rId12"/>
    <p:sldId id="627" r:id="rId13"/>
    <p:sldId id="631" r:id="rId14"/>
    <p:sldId id="632" r:id="rId15"/>
    <p:sldId id="634" r:id="rId16"/>
    <p:sldId id="633" r:id="rId17"/>
    <p:sldId id="635" r:id="rId18"/>
    <p:sldId id="637" r:id="rId19"/>
    <p:sldId id="638" r:id="rId20"/>
    <p:sldId id="643" r:id="rId21"/>
    <p:sldId id="679" r:id="rId22"/>
    <p:sldId id="678" r:id="rId23"/>
    <p:sldId id="734" r:id="rId24"/>
    <p:sldId id="736" r:id="rId25"/>
    <p:sldId id="738" r:id="rId26"/>
    <p:sldId id="739" r:id="rId27"/>
    <p:sldId id="740" r:id="rId28"/>
    <p:sldId id="741" r:id="rId29"/>
    <p:sldId id="742" r:id="rId30"/>
    <p:sldId id="743" r:id="rId31"/>
    <p:sldId id="744" r:id="rId32"/>
    <p:sldId id="745" r:id="rId33"/>
    <p:sldId id="746" r:id="rId34"/>
    <p:sldId id="747" r:id="rId35"/>
    <p:sldId id="748" r:id="rId36"/>
    <p:sldId id="749" r:id="rId37"/>
    <p:sldId id="750" r:id="rId38"/>
    <p:sldId id="751" r:id="rId39"/>
    <p:sldId id="753" r:id="rId40"/>
    <p:sldId id="755" r:id="rId41"/>
    <p:sldId id="691" r:id="rId42"/>
  </p:sldIdLst>
  <p:sldSz cx="12192000" cy="6858000"/>
  <p:notesSz cx="6858000" cy="9144000"/>
  <p:custDataLst>
    <p:tags r:id="rId47"/>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44" userDrawn="1">
          <p15:clr>
            <a:srgbClr val="A4A3A4"/>
          </p15:clr>
        </p15:guide>
        <p15:guide id="2" pos="36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showGuides="1">
      <p:cViewPr varScale="1">
        <p:scale>
          <a:sx n="67" d="100"/>
          <a:sy n="67" d="100"/>
        </p:scale>
        <p:origin x="1062" y="72"/>
      </p:cViewPr>
      <p:guideLst>
        <p:guide orient="horz" pos="1844"/>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1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37.jpeg"/><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ags" Target="../tags/tag4.xml"/><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41.png"/><Relationship Id="rId1"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56.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62.png"/><Relationship Id="rId1"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65.png"/><Relationship Id="rId1" Type="http://schemas.openxmlformats.org/officeDocument/2006/relationships/image" Target="../media/image64.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74.png"/><Relationship Id="rId1" Type="http://schemas.openxmlformats.org/officeDocument/2006/relationships/image" Target="../media/image73.png"/></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2.xml"/><Relationship Id="rId7" Type="http://schemas.openxmlformats.org/officeDocument/2006/relationships/tags" Target="../tags/tag13.xml"/><Relationship Id="rId6" Type="http://schemas.openxmlformats.org/officeDocument/2006/relationships/image" Target="../media/image77.png"/><Relationship Id="rId5" Type="http://schemas.openxmlformats.org/officeDocument/2006/relationships/tags" Target="../tags/tag12.xml"/><Relationship Id="rId4" Type="http://schemas.openxmlformats.org/officeDocument/2006/relationships/image" Target="../media/image76.png"/><Relationship Id="rId3" Type="http://schemas.openxmlformats.org/officeDocument/2006/relationships/tags" Target="../tags/tag11.xml"/><Relationship Id="rId2" Type="http://schemas.openxmlformats.org/officeDocument/2006/relationships/image" Target="../media/image75.png"/><Relationship Id="rId1" Type="http://schemas.openxmlformats.org/officeDocument/2006/relationships/tags" Target="../tags/tag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663315" y="2479675"/>
            <a:ext cx="4311015" cy="849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051300" y="2643505"/>
            <a:ext cx="37649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通识课程选修课平台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9805207" y="43615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59560" y="332740"/>
            <a:ext cx="4467860" cy="829945"/>
          </a:xfrm>
          <a:prstGeom prst="rect">
            <a:avLst/>
          </a:prstGeom>
          <a:noFill/>
        </p:spPr>
        <p:txBody>
          <a:bodyPr wrap="none" rtlCol="0">
            <a:spAutoFit/>
          </a:bodyPr>
          <a:p>
            <a:r>
              <a:rPr lang="zh-CN" altLang="en-US" sz="4800" b="1">
                <a:gradFill>
                  <a:gsLst>
                    <a:gs pos="0">
                      <a:srgbClr val="14CD68"/>
                    </a:gs>
                    <a:gs pos="100000">
                      <a:srgbClr val="035C7D"/>
                    </a:gs>
                  </a:gsLst>
                  <a:lin scaled="0"/>
                </a:gradFill>
                <a:effectLst>
                  <a:outerShdw blurRad="38100" dist="19050" dir="2700000" algn="tl" rotWithShape="0">
                    <a:schemeClr val="dk1">
                      <a:alpha val="40000"/>
                    </a:schemeClr>
                  </a:outerShdw>
                </a:effectLst>
              </a:rPr>
              <a:t>南京中医药大学</a:t>
            </a:r>
            <a:endParaRPr lang="zh-CN" altLang="en-US" sz="4800" b="1">
              <a:gradFill>
                <a:gsLst>
                  <a:gs pos="0">
                    <a:srgbClr val="14CD68"/>
                  </a:gs>
                  <a:gs pos="100000">
                    <a:srgbClr val="035C7D"/>
                  </a:gs>
                </a:gsLst>
                <a:lin scaled="0"/>
              </a:gradFill>
              <a:effectLst>
                <a:outerShdw blurRad="38100" dist="19050" dir="2700000" algn="tl" rotWithShape="0">
                  <a:schemeClr val="dk1">
                    <a:alpha val="40000"/>
                  </a:schemeClr>
                </a:outerShdw>
              </a:effectLst>
            </a:endParaRPr>
          </a:p>
        </p:txBody>
      </p:sp>
      <p:pic>
        <p:nvPicPr>
          <p:cNvPr id="6" name="图片 5" descr="test(4)"/>
          <p:cNvPicPr>
            <a:picLocks noChangeAspect="1"/>
          </p:cNvPicPr>
          <p:nvPr/>
        </p:nvPicPr>
        <p:blipFill>
          <a:blip r:embed="rId2"/>
          <a:stretch>
            <a:fillRect/>
          </a:stretch>
        </p:blipFill>
        <p:spPr>
          <a:xfrm>
            <a:off x="231775" y="175895"/>
            <a:ext cx="1327785" cy="1327785"/>
          </a:xfrm>
          <a:prstGeom prst="rect">
            <a:avLst/>
          </a:prstGeom>
        </p:spPr>
      </p:pic>
    </p:spTree>
    <p:custDataLst>
      <p:tags r:id="rId3"/>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2"/>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2"/>
          <a:stretch>
            <a:fillRect/>
          </a:stretch>
        </p:blipFill>
        <p:spPr>
          <a:xfrm>
            <a:off x="4411345" y="806450"/>
            <a:ext cx="3388360" cy="5774055"/>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pic>
        <p:nvPicPr>
          <p:cNvPr id="5" name="图片 4" descr="394BC7A753D304AE90F0B16DC1193412"/>
          <p:cNvPicPr>
            <a:picLocks noChangeAspect="1"/>
          </p:cNvPicPr>
          <p:nvPr/>
        </p:nvPicPr>
        <p:blipFill>
          <a:blip r:embed="rId1"/>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3"/>
          <a:stretch>
            <a:fillRect/>
          </a:stretch>
        </p:blipFill>
        <p:spPr>
          <a:xfrm>
            <a:off x="8731250" y="768350"/>
            <a:ext cx="2773680" cy="4767580"/>
          </a:xfrm>
          <a:prstGeom prst="rect">
            <a:avLst/>
          </a:prstGeom>
        </p:spPr>
      </p:pic>
    </p:spTree>
    <p:custDataLst>
      <p:tags r:id="rId4"/>
    </p:custData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680"/>
            <a:ext cx="52381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学习时间、考试时间、权重比例</a:t>
            </a:r>
            <a:endParaRPr lang="zh-CN" altLang="en-US" sz="2800" b="1">
              <a:latin typeface="微软雅黑" panose="020B0503020204020204" pitchFamily="34" charset="-122"/>
              <a:ea typeface="微软雅黑" panose="020B0503020204020204" pitchFamily="34" charset="-122"/>
            </a:endParaRPr>
          </a:p>
        </p:txBody>
      </p:sp>
      <p:sp>
        <p:nvSpPr>
          <p:cNvPr id="100" name="文本框 99"/>
          <p:cNvSpPr txBox="1"/>
          <p:nvPr/>
        </p:nvSpPr>
        <p:spPr>
          <a:xfrm>
            <a:off x="615950" y="1199515"/>
            <a:ext cx="11206480" cy="2553335"/>
          </a:xfrm>
          <a:prstGeom prst="rect">
            <a:avLst/>
          </a:prstGeom>
          <a:noFill/>
          <a:ln w="9525">
            <a:noFill/>
          </a:ln>
        </p:spPr>
        <p:txBody>
          <a:bodyPr wrap="square">
            <a:spAutoFit/>
          </a:bodyPr>
          <a:p>
            <a:pPr marL="0" indent="0"/>
            <a:r>
              <a:rPr sz="3200" b="0">
                <a:solidFill>
                  <a:schemeClr val="tx1"/>
                </a:solidFill>
                <a:effectLst>
                  <a:outerShdw blurRad="38100" dist="19050" dir="2700000" algn="tl" rotWithShape="0">
                    <a:schemeClr val="dk1">
                      <a:alpha val="40000"/>
                    </a:schemeClr>
                  </a:outerShdw>
                </a:effectLst>
              </a:rPr>
              <a:t>学习时间：</a:t>
            </a:r>
            <a:r>
              <a:rPr sz="3200" b="0">
                <a:solidFill>
                  <a:srgbClr val="FF0000"/>
                </a:solidFill>
                <a:effectLst>
                  <a:outerShdw blurRad="38100" dist="19050" dir="2700000" algn="tl" rotWithShape="0">
                    <a:schemeClr val="dk1">
                      <a:alpha val="40000"/>
                    </a:schemeClr>
                  </a:outerShdw>
                </a:effectLst>
              </a:rPr>
              <a:t>2023-9-11  0:0:0到2023-11-26  23:59:59</a:t>
            </a:r>
            <a:r>
              <a:rPr sz="3200" b="0">
                <a:solidFill>
                  <a:schemeClr val="tx1"/>
                </a:solidFill>
                <a:effectLst>
                  <a:outerShdw blurRad="38100" dist="19050" dir="2700000" algn="tl" rotWithShape="0">
                    <a:schemeClr val="dk1">
                      <a:alpha val="40000"/>
                    </a:schemeClr>
                  </a:outerShdw>
                </a:effectLst>
              </a:rPr>
              <a:t>；</a:t>
            </a:r>
            <a:endParaRPr sz="3200" b="0">
              <a:solidFill>
                <a:schemeClr val="tx1"/>
              </a:solidFill>
              <a:effectLst>
                <a:outerShdw blurRad="38100" dist="19050" dir="2700000" algn="tl" rotWithShape="0">
                  <a:schemeClr val="dk1">
                    <a:alpha val="40000"/>
                  </a:schemeClr>
                </a:outerShdw>
              </a:effectLst>
            </a:endParaRPr>
          </a:p>
          <a:p>
            <a:pPr marL="0" indent="0"/>
            <a:r>
              <a:rPr sz="3200" b="0">
                <a:solidFill>
                  <a:schemeClr val="tx1"/>
                </a:solidFill>
                <a:effectLst>
                  <a:outerShdw blurRad="38100" dist="19050" dir="2700000" algn="tl" rotWithShape="0">
                    <a:schemeClr val="dk1">
                      <a:alpha val="40000"/>
                    </a:schemeClr>
                  </a:outerShdw>
                </a:effectLst>
              </a:rPr>
              <a:t>考试时间：</a:t>
            </a:r>
            <a:r>
              <a:rPr sz="3200">
                <a:solidFill>
                  <a:srgbClr val="FF0000"/>
                </a:solidFill>
                <a:effectLst>
                  <a:outerShdw blurRad="38100" dist="19050" dir="2700000" algn="tl" rotWithShape="0">
                    <a:schemeClr val="dk1">
                      <a:alpha val="40000"/>
                    </a:schemeClr>
                  </a:outerShdw>
                </a:effectLst>
                <a:sym typeface="+mn-ea"/>
              </a:rPr>
              <a:t>2023-11-2</a:t>
            </a:r>
            <a:r>
              <a:rPr lang="en-US" sz="3200">
                <a:solidFill>
                  <a:srgbClr val="FF0000"/>
                </a:solidFill>
                <a:effectLst>
                  <a:outerShdw blurRad="38100" dist="19050" dir="2700000" algn="tl" rotWithShape="0">
                    <a:schemeClr val="dk1">
                      <a:alpha val="40000"/>
                    </a:schemeClr>
                  </a:outerShdw>
                </a:effectLst>
                <a:sym typeface="+mn-ea"/>
              </a:rPr>
              <a:t>7</a:t>
            </a:r>
            <a:r>
              <a:rPr sz="3200">
                <a:solidFill>
                  <a:srgbClr val="FF0000"/>
                </a:solidFill>
                <a:effectLst>
                  <a:outerShdw blurRad="38100" dist="19050" dir="2700000" algn="tl" rotWithShape="0">
                    <a:schemeClr val="dk1">
                      <a:alpha val="40000"/>
                    </a:schemeClr>
                  </a:outerShdw>
                </a:effectLst>
                <a:sym typeface="+mn-ea"/>
              </a:rPr>
              <a:t>  </a:t>
            </a:r>
            <a:r>
              <a:rPr sz="3200">
                <a:solidFill>
                  <a:srgbClr val="FF0000"/>
                </a:solidFill>
                <a:effectLst>
                  <a:outerShdw blurRad="38100" dist="19050" dir="2700000" algn="tl" rotWithShape="0">
                    <a:schemeClr val="dk1">
                      <a:alpha val="40000"/>
                    </a:schemeClr>
                  </a:outerShdw>
                </a:effectLst>
                <a:sym typeface="+mn-ea"/>
              </a:rPr>
              <a:t>0:0:0</a:t>
            </a:r>
            <a:r>
              <a:rPr sz="3200" b="0">
                <a:solidFill>
                  <a:srgbClr val="FF0000"/>
                </a:solidFill>
                <a:effectLst>
                  <a:outerShdw blurRad="38100" dist="19050" dir="2700000" algn="tl" rotWithShape="0">
                    <a:schemeClr val="dk1">
                      <a:alpha val="40000"/>
                    </a:schemeClr>
                  </a:outerShdw>
                </a:effectLst>
              </a:rPr>
              <a:t>到2023-12-3  23:59:59</a:t>
            </a:r>
            <a:endParaRPr sz="3200" b="0">
              <a:solidFill>
                <a:srgbClr val="FF0000"/>
              </a:solidFill>
              <a:effectLst>
                <a:outerShdw blurRad="38100" dist="19050" dir="2700000" algn="tl" rotWithShape="0">
                  <a:schemeClr val="dk1">
                    <a:alpha val="40000"/>
                  </a:schemeClr>
                </a:outerShdw>
              </a:effectLst>
            </a:endParaRPr>
          </a:p>
          <a:p>
            <a:pPr marL="0" indent="0"/>
            <a:r>
              <a:rPr sz="3200" b="0">
                <a:solidFill>
                  <a:schemeClr val="tx1"/>
                </a:solidFill>
                <a:effectLst>
                  <a:outerShdw blurRad="38100" dist="19050" dir="2700000" algn="tl" rotWithShape="0">
                    <a:schemeClr val="dk1">
                      <a:alpha val="40000"/>
                    </a:schemeClr>
                  </a:outerShdw>
                </a:effectLst>
              </a:rPr>
              <a:t>权重比例：视频 40 %，课程测验10 %，考试40 %，访问数10% </a:t>
            </a:r>
            <a:endParaRPr sz="3200" b="0">
              <a:solidFill>
                <a:schemeClr val="tx1"/>
              </a:solidFill>
              <a:effectLst>
                <a:outerShdw blurRad="38100" dist="19050" dir="2700000" algn="tl" rotWithShape="0">
                  <a:schemeClr val="dk1">
                    <a:alpha val="40000"/>
                  </a:schemeClr>
                </a:outerShdw>
              </a:effectLst>
            </a:endParaRPr>
          </a:p>
          <a:p>
            <a:pPr marL="0" indent="0"/>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完成任务点90%，</a:t>
            </a:r>
            <a:r>
              <a:rPr lang="zh-CN" sz="3200">
                <a:solidFill>
                  <a:srgbClr val="FF0000"/>
                </a:solidFill>
                <a:effectLst>
                  <a:outerShdw blurRad="38100" dist="19050" dir="2700000" algn="tl" rotWithShape="0">
                    <a:schemeClr val="dk1">
                      <a:alpha val="40000"/>
                    </a:schemeClr>
                  </a:outerShdw>
                </a:effectLst>
                <a:sym typeface="+mn-ea"/>
              </a:rPr>
              <a:t>可以参加考试。 </a:t>
            </a:r>
            <a:r>
              <a:rPr lang="zh-CN" sz="3200">
                <a:solidFill>
                  <a:srgbClr val="FF0000"/>
                </a:solidFill>
                <a:sym typeface="+mn-ea"/>
              </a:rPr>
              <a:t> </a:t>
            </a:r>
            <a:r>
              <a:rPr lang="zh-CN" sz="3200">
                <a:sym typeface="+mn-ea"/>
              </a:rPr>
              <a:t>     </a:t>
            </a:r>
            <a:endParaRPr lang="zh-CN" altLang="en-US" sz="3200"/>
          </a:p>
          <a:p>
            <a:pPr marL="0" indent="0"/>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任务点</a:t>
            </a:r>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包含：视频、</a:t>
            </a:r>
            <a:r>
              <a:rPr lang="en-US" alt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PPT</a:t>
            </a:r>
            <a:r>
              <a:rPr lang="zh-CN" altLang="en-US" sz="3200" b="0">
                <a:solidFill>
                  <a:srgbClr val="FF0000"/>
                </a:solidFill>
                <a:effectLst>
                  <a:outerShdw blurRad="38100" dist="19050" dir="2700000" algn="tl" rotWithShape="0">
                    <a:schemeClr val="dk1">
                      <a:alpha val="40000"/>
                    </a:schemeClr>
                  </a:outerShdw>
                </a:effectLst>
                <a:ea typeface="宋体" panose="02010600030101010101" pitchFamily="2" charset="-122"/>
              </a:rPr>
              <a:t>、章节测验。</a:t>
            </a:r>
            <a:endParaRPr lang="zh-CN" altLang="en-US" sz="3200"/>
          </a:p>
        </p:txBody>
      </p:sp>
      <p:pic>
        <p:nvPicPr>
          <p:cNvPr id="2" name="图片 1"/>
          <p:cNvPicPr>
            <a:picLocks noChangeAspect="1"/>
          </p:cNvPicPr>
          <p:nvPr>
            <p:custDataLst>
              <p:tags r:id="rId1"/>
            </p:custDataLst>
          </p:nvPr>
        </p:nvPicPr>
        <p:blipFill>
          <a:blip r:embed="rId2"/>
          <a:stretch>
            <a:fillRect/>
          </a:stretch>
        </p:blipFill>
        <p:spPr>
          <a:xfrm>
            <a:off x="5393055" y="3860800"/>
            <a:ext cx="5500370" cy="246443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551815" y="3716655"/>
            <a:ext cx="4565650" cy="61341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551180" y="4330065"/>
            <a:ext cx="4558030" cy="2106295"/>
          </a:xfrm>
          <a:prstGeom prst="rect">
            <a:avLst/>
          </a:prstGeom>
        </p:spPr>
      </p:pic>
      <p:sp>
        <p:nvSpPr>
          <p:cNvPr id="5" name="文本框 4"/>
          <p:cNvSpPr txBox="1"/>
          <p:nvPr/>
        </p:nvSpPr>
        <p:spPr>
          <a:xfrm>
            <a:off x="2567940" y="6525260"/>
            <a:ext cx="7491730" cy="368300"/>
          </a:xfrm>
          <a:prstGeom prst="rect">
            <a:avLst/>
          </a:prstGeom>
          <a:noFill/>
        </p:spPr>
        <p:txBody>
          <a:bodyPr wrap="square" rtlCol="0">
            <a:spAutoFit/>
          </a:bodyPr>
          <a:p>
            <a:r>
              <a:rPr lang="zh-CN" altLang="en-US"/>
              <a:t>点击右上角</a:t>
            </a:r>
            <a:r>
              <a:rPr lang="zh-CN" altLang="en-US">
                <a:solidFill>
                  <a:srgbClr val="FF0000"/>
                </a:solidFill>
              </a:rPr>
              <a:t>体验新版</a:t>
            </a:r>
            <a:r>
              <a:rPr lang="zh-CN" altLang="en-US"/>
              <a:t>，可以在</a:t>
            </a:r>
            <a:r>
              <a:rPr lang="zh-CN" altLang="en-US">
                <a:solidFill>
                  <a:srgbClr val="FF0000"/>
                </a:solidFill>
              </a:rPr>
              <a:t>章节</a:t>
            </a:r>
            <a:r>
              <a:rPr lang="zh-CN" altLang="en-US"/>
              <a:t>和</a:t>
            </a:r>
            <a:r>
              <a:rPr lang="zh-CN" altLang="en-US">
                <a:solidFill>
                  <a:srgbClr val="FF0000"/>
                </a:solidFill>
              </a:rPr>
              <a:t>学习记录</a:t>
            </a:r>
            <a:r>
              <a:rPr lang="zh-CN" altLang="en-US"/>
              <a:t>中查看</a:t>
            </a:r>
            <a:r>
              <a:rPr lang="zh-CN" altLang="en-US">
                <a:solidFill>
                  <a:srgbClr val="FF0000"/>
                </a:solidFill>
              </a:rPr>
              <a:t>任务点学习进度</a:t>
            </a:r>
            <a:endParaRPr lang="zh-CN" altLang="en-US">
              <a:solidFill>
                <a:srgbClr val="FF0000"/>
              </a:solidFil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681355" y="6001385"/>
            <a:ext cx="10673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打开浏览器，输入</a:t>
            </a: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http://njutcm.fanya.chaoxing.com</a:t>
            </a:r>
            <a:r>
              <a:rPr lang="zh-CN" altLang="en-US" dirty="0" smtClean="0">
                <a:solidFill>
                  <a:schemeClr val="bg1"/>
                </a:solidFill>
                <a:latin typeface="微软雅黑" panose="020B0503020204020204" pitchFamily="34" charset="-122"/>
                <a:ea typeface="微软雅黑" panose="020B0503020204020204" pitchFamily="34" charset="-122"/>
              </a:rPr>
              <a:t>，推荐使用谷歌、火狐浏览器。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480175" y="233680"/>
            <a:ext cx="4712335"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网址</a:t>
            </a:r>
            <a:r>
              <a:rPr lang="zh-CN" altLang="en-US" dirty="0" smtClean="0">
                <a:solidFill>
                  <a:srgbClr val="FF0000"/>
                </a:solidFill>
                <a:latin typeface="微软雅黑" panose="020B0503020204020204" pitchFamily="34" charset="-122"/>
                <a:ea typeface="微软雅黑" panose="020B0503020204020204" pitchFamily="34" charset="-122"/>
                <a:sym typeface="+mn-ea"/>
              </a:rPr>
              <a:t>http://njutcm.fanya.chaoxing.com</a:t>
            </a:r>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615950" y="764540"/>
            <a:ext cx="11089640" cy="4420870"/>
          </a:xfrm>
          <a:prstGeom prst="rect">
            <a:avLst/>
          </a:prstGeom>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39470" y="4869180"/>
            <a:ext cx="10366375" cy="17348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99515" y="494093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选择机构账号登陆（注册过学习通，可通过绑定过手机号登陆</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可选择手机号登陆</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或扫码</a:t>
            </a:r>
            <a:r>
              <a:rPr lang="zh-CN" altLang="en-US" dirty="0">
                <a:solidFill>
                  <a:schemeClr val="bg1"/>
                </a:solidFill>
                <a:latin typeface="微软雅黑" panose="020B0503020204020204" pitchFamily="34" charset="-122"/>
                <a:ea typeface="微软雅黑" panose="020B0503020204020204" pitchFamily="34" charset="-122"/>
                <a:sym typeface="+mn-ea"/>
              </a:rPr>
              <a:t>登陆）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第一行：输入学号</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a:t>
            </a:r>
            <a:r>
              <a:rPr lang="zh-CN" altLang="en-US" dirty="0" smtClean="0">
                <a:solidFill>
                  <a:srgbClr val="FF0000"/>
                </a:solidFill>
                <a:latin typeface="微软雅黑" panose="020B0503020204020204" pitchFamily="34" charset="-122"/>
                <a:ea typeface="微软雅黑" panose="020B0503020204020204" pitchFamily="34" charset="-122"/>
              </a:rPr>
              <a:t>注册学习通时的密码</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928495" y="0"/>
            <a:ext cx="6117590" cy="4031615"/>
          </a:xfrm>
          <a:prstGeom prst="rect">
            <a:avLst/>
          </a:prstGeom>
        </p:spPr>
      </p:pic>
      <p:sp>
        <p:nvSpPr>
          <p:cNvPr id="17" name="矩形标注 16"/>
          <p:cNvSpPr/>
          <p:nvPr/>
        </p:nvSpPr>
        <p:spPr>
          <a:xfrm>
            <a:off x="4727575" y="980440"/>
            <a:ext cx="1695450"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输入您的学号</a:t>
            </a:r>
            <a:endParaRPr lang="zh-CN" altLang="en-US" b="1" noProof="1">
              <a:solidFill>
                <a:srgbClr val="FF0000"/>
              </a:solidFill>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62915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Font typeface="Arial" panose="020B0604020202020204" pitchFamily="34" charset="0"/>
              <a:buNone/>
            </a:pPr>
            <a:r>
              <a:rPr lang="zh-CN" altLang="en-US" sz="2800" b="1" dirty="0">
                <a:latin typeface="微软雅黑" panose="020B0503020204020204" pitchFamily="34" charset="-122"/>
                <a:sym typeface="+mn-ea"/>
              </a:rPr>
              <a:t>客服在线答疑、客服电话</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2849245"/>
            <a:ext cx="2914650" cy="22250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225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学习通点击【设置】</a:t>
            </a:r>
            <a:r>
              <a:rPr lang="zh-CN" altLang="en-US" sz="1800" dirty="0">
                <a:solidFill>
                  <a:schemeClr val="bg1"/>
                </a:solidFill>
                <a:latin typeface="微软雅黑" panose="020B0503020204020204" pitchFamily="34" charset="-122"/>
                <a:ea typeface="微软雅黑" panose="020B0503020204020204" pitchFamily="34" charset="-122"/>
                <a:sym typeface="+mn-ea"/>
              </a:rPr>
              <a:t>➤【帮助中心】</a:t>
            </a:r>
            <a:r>
              <a:rPr lang="zh-CN" altLang="en-US" sz="1800" dirty="0">
                <a:solidFill>
                  <a:schemeClr val="bg1"/>
                </a:solidFill>
                <a:latin typeface="微软雅黑" panose="020B0503020204020204" pitchFamily="34" charset="-122"/>
                <a:ea typeface="微软雅黑" panose="020B0503020204020204" pitchFamily="34" charset="-122"/>
                <a:sym typeface="+mn-ea"/>
              </a:rPr>
              <a:t>➤【客服】</a:t>
            </a:r>
            <a:r>
              <a:rPr lang="zh-CN" altLang="en-US" sz="1800" dirty="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可以在线联系客服人员，也以拨打南京中医大学超星对接人员电话</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15151899979</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进行问题反馈。</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10" name="内容占位符 9"/>
          <p:cNvPicPr>
            <a:picLocks noChangeAspect="1"/>
          </p:cNvPicPr>
          <p:nvPr>
            <p:ph idx="1"/>
            <p:custDataLst>
              <p:tags r:id="rId1"/>
            </p:custDataLst>
          </p:nvPr>
        </p:nvPicPr>
        <p:blipFill>
          <a:blip r:embed="rId2"/>
          <a:stretch>
            <a:fillRect/>
          </a:stretch>
        </p:blipFill>
        <p:spPr>
          <a:xfrm>
            <a:off x="335280" y="1340485"/>
            <a:ext cx="2442210" cy="4526280"/>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3143250" y="1301750"/>
            <a:ext cx="2212975" cy="4565650"/>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5799455" y="1301750"/>
            <a:ext cx="2212340" cy="4565650"/>
          </a:xfrm>
          <a:prstGeom prst="rect">
            <a:avLst/>
          </a:prstGeom>
        </p:spPr>
      </p:pic>
    </p:spTree>
    <p:custDataLst>
      <p:tags r:id="rId7"/>
    </p:custData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rgbClr val="FF0000"/>
                </a:solidFill>
                <a:latin typeface="微软雅黑" panose="020B0503020204020204" pitchFamily="34" charset="-122"/>
              </a:rPr>
              <a:t>如果您之前已经有使用手机号注册过，直接在输入【手机号】的地方输入手机号，然后输入【密码】，点击【登录】即可。</a:t>
            </a:r>
            <a:r>
              <a:rPr lang="zh-CN" altLang="en-US" sz="1800" dirty="0" smtClean="0">
                <a:solidFill>
                  <a:schemeClr val="bg1"/>
                </a:solidFill>
                <a:latin typeface="微软雅黑" panose="020B0503020204020204" pitchFamily="34" charset="-122"/>
              </a:rPr>
              <a:t>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2"/>
          <a:stretch>
            <a:fillRect/>
          </a:stretch>
        </p:blipFill>
        <p:spPr>
          <a:xfrm>
            <a:off x="7879715" y="828675"/>
            <a:ext cx="2355215" cy="4047490"/>
          </a:xfrm>
          <a:prstGeom prst="rect">
            <a:avLst/>
          </a:prstGeom>
        </p:spPr>
      </p:pic>
      <p:pic>
        <p:nvPicPr>
          <p:cNvPr id="8" name="图片 7"/>
          <p:cNvPicPr>
            <a:picLocks noChangeAspect="1"/>
          </p:cNvPicPr>
          <p:nvPr/>
        </p:nvPicPr>
        <p:blipFill>
          <a:blip r:embed="rId3"/>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7621905" y="1029335"/>
            <a:ext cx="2533015" cy="3990340"/>
          </a:xfrm>
          <a:prstGeom prst="rect">
            <a:avLst/>
          </a:prstGeom>
        </p:spPr>
      </p:pic>
      <p:pic>
        <p:nvPicPr>
          <p:cNvPr id="2" name="图片 1"/>
          <p:cNvPicPr>
            <a:picLocks noChangeAspect="1"/>
          </p:cNvPicPr>
          <p:nvPr/>
        </p:nvPicPr>
        <p:blipFill>
          <a:blip r:embed="rId2"/>
          <a:stretch>
            <a:fillRect/>
          </a:stretch>
        </p:blipFill>
        <p:spPr>
          <a:xfrm>
            <a:off x="1405890" y="1043305"/>
            <a:ext cx="2397760" cy="3990340"/>
          </a:xfrm>
          <a:prstGeom prst="rect">
            <a:avLst/>
          </a:prstGeom>
        </p:spPr>
      </p:pic>
      <p:sp>
        <p:nvSpPr>
          <p:cNvPr id="32" name="Rectangle 31      (向天歌演示原创作品：www.TopPPT.cn)"/>
          <p:cNvSpPr/>
          <p:nvPr/>
        </p:nvSpPr>
        <p:spPr>
          <a:xfrm>
            <a:off x="408305" y="5386705"/>
            <a:ext cx="10928985"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8855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r>
              <a:rPr lang="zh-CN" altLang="en-US" sz="2800" b="1" dirty="0">
                <a:solidFill>
                  <a:srgbClr val="FF0000"/>
                </a:solidFill>
                <a:latin typeface="微软雅黑" panose="020B0503020204020204" pitchFamily="34" charset="-122"/>
              </a:rPr>
              <a:t>（身份认证）</a:t>
            </a:r>
            <a:endParaRPr lang="zh-CN" altLang="en-US" sz="2800" b="1" dirty="0">
              <a:solidFill>
                <a:srgbClr val="FF0000"/>
              </a:solidFill>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1265555" y="5777865"/>
            <a:ext cx="95186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首次登录注册的的同学，然后按照提示输入学校机构码1476：选择</a:t>
            </a:r>
            <a:r>
              <a:rPr lang="zh-CN" altLang="en-US" sz="1800" dirty="0" smtClean="0">
                <a:solidFill>
                  <a:srgbClr val="FF0000"/>
                </a:solidFill>
                <a:latin typeface="微软雅黑" panose="020B0503020204020204" pitchFamily="34" charset="-122"/>
                <a:sym typeface="+mn-ea"/>
              </a:rPr>
              <a:t>南京中医药大学</a:t>
            </a:r>
            <a:r>
              <a:rPr lang="zh-CN" altLang="en-US" sz="1800" dirty="0" smtClean="0">
                <a:solidFill>
                  <a:schemeClr val="bg1"/>
                </a:solidFill>
                <a:latin typeface="微软雅黑" panose="020B0503020204020204" pitchFamily="34" charset="-122"/>
                <a:sym typeface="+mn-ea"/>
              </a:rPr>
              <a:t>填写【学号】【姓名】，点击【验证】登录即可。</a:t>
            </a:r>
            <a:endParaRPr lang="zh-CN" altLang="en-US" sz="1800" dirty="0">
              <a:solidFill>
                <a:schemeClr val="bg1"/>
              </a:solidFill>
              <a:latin typeface="微软雅黑" panose="020B0503020204020204" pitchFamily="34" charset="-122"/>
            </a:endParaRPr>
          </a:p>
        </p:txBody>
      </p:sp>
      <p:sp>
        <p:nvSpPr>
          <p:cNvPr id="4" name="文本框 3"/>
          <p:cNvSpPr txBox="1"/>
          <p:nvPr/>
        </p:nvSpPr>
        <p:spPr>
          <a:xfrm>
            <a:off x="7302500" y="384175"/>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8" name="文本框 17"/>
          <p:cNvSpPr txBox="1"/>
          <p:nvPr/>
        </p:nvSpPr>
        <p:spPr>
          <a:xfrm>
            <a:off x="3371850" y="3943985"/>
            <a:ext cx="4562475" cy="368300"/>
          </a:xfrm>
          <a:prstGeom prst="rect">
            <a:avLst/>
          </a:prstGeom>
          <a:solidFill>
            <a:schemeClr val="accent6"/>
          </a:solidFill>
        </p:spPr>
        <p:txBody>
          <a:bodyPr wrap="square" rtlCol="0">
            <a:spAutoFit/>
          </a:bodyPr>
          <a:p>
            <a:pPr algn="ctr"/>
            <a:r>
              <a:rPr lang="zh-CN" altLang="en-US" b="1" dirty="0">
                <a:solidFill>
                  <a:srgbClr val="FF0000"/>
                </a:solidFill>
                <a:latin typeface="黑体" panose="02010609060101010101" charset="-122"/>
                <a:ea typeface="黑体" panose="02010609060101010101" charset="-122"/>
              </a:rPr>
              <a:t>若首次登录，该步骤不可跳过（身份绑定</a:t>
            </a:r>
            <a:r>
              <a:rPr lang="zh-CN" altLang="en-US" b="1" dirty="0">
                <a:solidFill>
                  <a:srgbClr val="FF0000"/>
                </a:solidFill>
                <a:latin typeface="黑体" panose="02010609060101010101" charset="-122"/>
                <a:ea typeface="黑体" panose="02010609060101010101" charset="-122"/>
              </a:rPr>
              <a:t>）</a:t>
            </a:r>
            <a:endParaRPr lang="zh-CN" altLang="en-US" b="1" dirty="0">
              <a:solidFill>
                <a:srgbClr val="FF0000"/>
              </a:solidFill>
              <a:latin typeface="黑体" panose="02010609060101010101" charset="-122"/>
              <a:ea typeface="黑体" panose="02010609060101010101" charset="-122"/>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88626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r>
              <a:rPr lang="zh-CN" altLang="en-US" sz="2800" b="1" dirty="0" smtClean="0">
                <a:solidFill>
                  <a:srgbClr val="FF0000"/>
                </a:solidFill>
                <a:latin typeface="微软雅黑" panose="020B0503020204020204" pitchFamily="34" charset="-122"/>
              </a:rPr>
              <a:t>（请检查个人认证信息是否正确）</a:t>
            </a:r>
            <a:endParaRPr lang="zh-CN" altLang="en-US" sz="2800" b="1" dirty="0" smtClean="0">
              <a:solidFill>
                <a:srgbClr val="FF0000"/>
              </a:solidFill>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53745" y="900430"/>
            <a:ext cx="2684145" cy="4622800"/>
          </a:xfrm>
          <a:prstGeom prst="rect">
            <a:avLst/>
          </a:prstGeom>
        </p:spPr>
      </p:pic>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6" name="矩形 5"/>
          <p:cNvSpPr/>
          <p:nvPr/>
        </p:nvSpPr>
        <p:spPr>
          <a:xfrm>
            <a:off x="1358900" y="1329690"/>
            <a:ext cx="2079625" cy="584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CC5CDC8B513E4FED987246AD0598CB41"/>
          <p:cNvPicPr>
            <a:picLocks noChangeAspect="1"/>
          </p:cNvPicPr>
          <p:nvPr/>
        </p:nvPicPr>
        <p:blipFill>
          <a:blip r:embed="rId2"/>
          <a:stretch>
            <a:fillRect/>
          </a:stretch>
        </p:blipFill>
        <p:spPr>
          <a:xfrm>
            <a:off x="3842385" y="900430"/>
            <a:ext cx="2687955" cy="4622800"/>
          </a:xfrm>
          <a:prstGeom prst="rect">
            <a:avLst/>
          </a:prstGeom>
        </p:spPr>
      </p:pic>
      <p:sp>
        <p:nvSpPr>
          <p:cNvPr id="4" name="矩形 3"/>
          <p:cNvSpPr/>
          <p:nvPr/>
        </p:nvSpPr>
        <p:spPr>
          <a:xfrm>
            <a:off x="3843020" y="3679190"/>
            <a:ext cx="2687320"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92D21514DB6B662683C3B4A5F23C41D6"/>
          <p:cNvPicPr>
            <a:picLocks noChangeAspect="1"/>
          </p:cNvPicPr>
          <p:nvPr/>
        </p:nvPicPr>
        <p:blipFill>
          <a:blip r:embed="rId3"/>
          <a:stretch>
            <a:fillRect/>
          </a:stretch>
        </p:blipFill>
        <p:spPr>
          <a:xfrm>
            <a:off x="7137400" y="900430"/>
            <a:ext cx="2700020" cy="4622800"/>
          </a:xfrm>
          <a:prstGeom prst="rect">
            <a:avLst/>
          </a:prstGeom>
        </p:spPr>
      </p:pic>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工号】进行认证，【学校</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9" name="矩形 8"/>
          <p:cNvSpPr/>
          <p:nvPr/>
        </p:nvSpPr>
        <p:spPr>
          <a:xfrm>
            <a:off x="7282180" y="1913890"/>
            <a:ext cx="2401570" cy="78041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1"/>
          <a:stretch>
            <a:fillRect/>
          </a:stretch>
        </p:blipFill>
        <p:spPr>
          <a:xfrm>
            <a:off x="4613910" y="90106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4784725" y="1864360"/>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点击【确定】以后，您返回页面，再点击头像进入【账号管理】查看，显示您的学校、学号，而且后面没有【未认证】三个字，即为认证成功，然后您可以点击【我】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2"/>
          <a:stretch>
            <a:fillRect/>
          </a:stretch>
        </p:blipFill>
        <p:spPr>
          <a:xfrm>
            <a:off x="8629650" y="901065"/>
            <a:ext cx="2763520" cy="4759325"/>
          </a:xfrm>
          <a:prstGeom prst="rect">
            <a:avLst/>
          </a:prstGeom>
        </p:spPr>
      </p:pic>
      <p:sp>
        <p:nvSpPr>
          <p:cNvPr id="6" name="矩形 5"/>
          <p:cNvSpPr/>
          <p:nvPr/>
        </p:nvSpPr>
        <p:spPr>
          <a:xfrm>
            <a:off x="8629650" y="2519680"/>
            <a:ext cx="2762885"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3"/>
          <a:stretch>
            <a:fillRect/>
          </a:stretch>
        </p:blipFill>
        <p:spPr>
          <a:xfrm>
            <a:off x="700405" y="901065"/>
            <a:ext cx="2713990" cy="4686300"/>
          </a:xfrm>
          <a:prstGeom prst="rect">
            <a:avLst/>
          </a:prstGeom>
        </p:spPr>
      </p:pic>
      <p:sp>
        <p:nvSpPr>
          <p:cNvPr id="9" name="矩形 8"/>
          <p:cNvSpPr/>
          <p:nvPr/>
        </p:nvSpPr>
        <p:spPr>
          <a:xfrm>
            <a:off x="10789285"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613910"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81355" y="3340735"/>
            <a:ext cx="2733040" cy="8858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SLIDE_MODEL_TYPE" val="dynamicNum"/>
</p:tagLst>
</file>

<file path=ppt/tags/tag14.xml><?xml version="1.0" encoding="utf-8"?>
<p:tagLst xmlns:p="http://schemas.openxmlformats.org/presentationml/2006/main">
  <p:tag name="COMMONDATA" val="eyJoZGlkIjoiNDA4MGZjNTMzYjk4ODJjNTM2YjFmY2VjYjlhNDllNjAifQ=="/>
  <p:tag name="KSO_WPP_MARK_KEY" val="c45c7f12-7ca0-4776-b139-224b2c6e9ee3"/>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M_SLIDE_MODEL_TYPE" val="dynamicNum"/>
</p:tagLst>
</file>

<file path=ppt/tags/tag7.xml><?xml version="1.0" encoding="utf-8"?>
<p:tagLst xmlns:p="http://schemas.openxmlformats.org/presentationml/2006/main">
  <p:tag name="KSO_WM_SLIDE_MODEL_TYPE" val="dynamicNu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6915</Words>
  <Application>WPS 演示</Application>
  <PresentationFormat>宽屏</PresentationFormat>
  <Paragraphs>295</Paragraphs>
  <Slides>39</Slides>
  <Notes>29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39</vt:i4>
      </vt:variant>
    </vt:vector>
  </HeadingPairs>
  <TitlesOfParts>
    <vt:vector size="49" baseType="lpstr">
      <vt:lpstr>Arial</vt:lpstr>
      <vt:lpstr>宋体</vt:lpstr>
      <vt:lpstr>Wingdings</vt:lpstr>
      <vt:lpstr>Calibri</vt:lpstr>
      <vt:lpstr>微软雅黑</vt:lpstr>
      <vt:lpstr>Wingdings</vt:lpstr>
      <vt:lpstr>黑体</vt:lpstr>
      <vt:lpstr>Arial Unicode MS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dabaipang</cp:lastModifiedBy>
  <cp:revision>286</cp:revision>
  <dcterms:created xsi:type="dcterms:W3CDTF">2013-10-08T09:05:00Z</dcterms:created>
  <dcterms:modified xsi:type="dcterms:W3CDTF">2023-09-06T07:28:17Z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2052-11.1.0.14309</vt:lpwstr>
  </property>
  <property fmtid="{D5CDD505-2E9C-101B-9397-08002B2CF9AE}" pid="5" name="ICV">
    <vt:lpwstr>1DF715AD11B2402CAC9D7D3FBF2CCE70_12</vt:lpwstr>
  </property>
</Properties>
</file>