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8" r:id="rId4"/>
    <p:sldId id="330" r:id="rId5"/>
    <p:sldId id="331" r:id="rId6"/>
    <p:sldId id="332" r:id="rId8"/>
    <p:sldId id="288" r:id="rId9"/>
    <p:sldId id="289" r:id="rId10"/>
    <p:sldId id="333" r:id="rId11"/>
    <p:sldId id="284" r:id="rId12"/>
    <p:sldId id="291" r:id="rId13"/>
    <p:sldId id="290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2" r:id="rId23"/>
    <p:sldId id="303" r:id="rId24"/>
    <p:sldId id="358" r:id="rId25"/>
    <p:sldId id="360" r:id="rId26"/>
    <p:sldId id="361" r:id="rId27"/>
    <p:sldId id="363" r:id="rId28"/>
    <p:sldId id="265" r:id="rId29"/>
    <p:sldId id="355" r:id="rId30"/>
    <p:sldId id="357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DFF"/>
    <a:srgbClr val="12B19F"/>
    <a:srgbClr val="A4F6EC"/>
    <a:srgbClr val="27A98C"/>
    <a:srgbClr val="FF9BDC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7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30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f28a3s1635af"/>
          <p:cNvPicPr>
            <a:picLocks noChangeAspect="1"/>
          </p:cNvPicPr>
          <p:nvPr userDrawn="1"/>
        </p:nvPicPr>
        <p:blipFill>
          <a:blip r:embed="rId2"/>
          <a:srcRect l="4912" r="6204"/>
          <a:stretch>
            <a:fillRect/>
          </a:stretch>
        </p:blipFill>
        <p:spPr>
          <a:xfrm flipH="1">
            <a:off x="635" y="0"/>
            <a:ext cx="1219136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9" h="10800">
                <a:moveTo>
                  <a:pt x="0" y="0"/>
                </a:moveTo>
                <a:lnTo>
                  <a:pt x="19199" y="0"/>
                </a:lnTo>
                <a:lnTo>
                  <a:pt x="19199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H="1">
            <a:off x="0" y="0"/>
            <a:ext cx="10435771" cy="6858000"/>
          </a:xfrm>
          <a:prstGeom prst="rect">
            <a:avLst/>
          </a:prstGeom>
          <a:blipFill dpi="0" rotWithShape="1">
            <a:blip r:embed="rId1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image" Target="../media/image36.png"/><Relationship Id="rId7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tags" Target="../tags/tag7.xml"/><Relationship Id="rId4" Type="http://schemas.openxmlformats.org/officeDocument/2006/relationships/image" Target="../media/image34.png"/><Relationship Id="rId3" Type="http://schemas.openxmlformats.org/officeDocument/2006/relationships/tags" Target="../tags/tag6.xml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tags" Target="../tags/tag12.xml"/><Relationship Id="rId4" Type="http://schemas.openxmlformats.org/officeDocument/2006/relationships/image" Target="../media/image38.png"/><Relationship Id="rId3" Type="http://schemas.openxmlformats.org/officeDocument/2006/relationships/tags" Target="../tags/tag11.xml"/><Relationship Id="rId2" Type="http://schemas.openxmlformats.org/officeDocument/2006/relationships/image" Target="../media/image37.png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6" Type="http://schemas.openxmlformats.org/officeDocument/2006/relationships/tags" Target="../tags/tag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tags" Target="../tags/tag14.xml"/><Relationship Id="rId2" Type="http://schemas.openxmlformats.org/officeDocument/2006/relationships/image" Target="../media/image40.png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44.png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6.png"/><Relationship Id="rId3" Type="http://schemas.openxmlformats.org/officeDocument/2006/relationships/tags" Target="../tags/tag19.xml"/><Relationship Id="rId2" Type="http://schemas.openxmlformats.org/officeDocument/2006/relationships/image" Target="../media/image45.png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tags" Target="../tags/tag28.xml"/><Relationship Id="rId7" Type="http://schemas.openxmlformats.org/officeDocument/2006/relationships/image" Target="../media/image61.png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60.jpeg"/><Relationship Id="rId2" Type="http://schemas.openxmlformats.org/officeDocument/2006/relationships/tags" Target="../tags/tag24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5.png"/><Relationship Id="rId12" Type="http://schemas.openxmlformats.org/officeDocument/2006/relationships/image" Target="../media/image64.png"/><Relationship Id="rId11" Type="http://schemas.openxmlformats.org/officeDocument/2006/relationships/image" Target="../media/image63.png"/><Relationship Id="rId10" Type="http://schemas.openxmlformats.org/officeDocument/2006/relationships/tags" Target="../tags/tag29.xml"/><Relationship Id="rId1" Type="http://schemas.openxmlformats.org/officeDocument/2006/relationships/tags" Target="../tags/tag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1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tags" Target="../tags/tag3.xml"/><Relationship Id="rId4" Type="http://schemas.openxmlformats.org/officeDocument/2006/relationships/image" Target="../media/image24.png"/><Relationship Id="rId3" Type="http://schemas.openxmlformats.org/officeDocument/2006/relationships/tags" Target="../tags/tag2.xml"/><Relationship Id="rId2" Type="http://schemas.openxmlformats.org/officeDocument/2006/relationships/image" Target="../media/image23.pn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f28a31635a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5" y="5661719"/>
            <a:ext cx="3254375" cy="10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6"/>
          <p:cNvSpPr txBox="1"/>
          <p:nvPr/>
        </p:nvSpPr>
        <p:spPr>
          <a:xfrm>
            <a:off x="607345" y="1674879"/>
            <a:ext cx="698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  <a:endParaRPr lang="zh-CN" altLang="en-US" sz="4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8"/>
          <p:cNvSpPr txBox="1"/>
          <p:nvPr/>
        </p:nvSpPr>
        <p:spPr>
          <a:xfrm>
            <a:off x="653275" y="2586933"/>
            <a:ext cx="2450652" cy="584775"/>
          </a:xfrm>
          <a:prstGeom prst="rect">
            <a:avLst/>
          </a:prstGeom>
          <a:solidFill>
            <a:srgbClr val="12B19F"/>
          </a:solidFill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  <a:endParaRPr lang="zh-CN" altLang="en-US" sz="3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64876" y="3806070"/>
            <a:ext cx="9050517" cy="9220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时间：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2026-3-16 0:0:0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2026-5-10  23:59:59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考试时间：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2026-5-11  0:0:0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2026-5-17  23:59:59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课程各项分数占比：视频学习进度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分，章节测试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分，期末考试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51015" y="1882140"/>
            <a:ext cx="4630420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、请大家开始学习前一定要查看成绩组成以及平时分攻略！！！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入口，可查看该门课的当前成绩、学习时间、考试时间和成绩规则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课程总成绩由平时成绩+平时测试成绩+见面课成绩+期末考试成绩四部分组成，各部分成绩比例组成以学校规定为准。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13642\Desktop\微信图片_20210309090300.png微信图片_202103090903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90585" y="1898962"/>
            <a:ext cx="2043430" cy="3632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4633948" y="1882451"/>
            <a:ext cx="2043430" cy="3632201"/>
            <a:chOff x="1090" y="2178"/>
            <a:chExt cx="3218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图片 9" descr="微信图片_202103052203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11" name="矩形 10"/>
            <p:cNvSpPr/>
            <p:nvPr/>
          </p:nvSpPr>
          <p:spPr>
            <a:xfrm>
              <a:off x="3508" y="2483"/>
              <a:ext cx="667" cy="3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1882140"/>
            <a:ext cx="2001520" cy="373443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8500" y="1186180"/>
            <a:ext cx="10699750" cy="145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【平时分】</a:t>
            </a:r>
            <a:r>
              <a:rPr lang="en-US" altLang="zh-CN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攻略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攻略】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或【计分规则】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13205" y="2722245"/>
            <a:ext cx="1849120" cy="35299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62325" y="2722245"/>
            <a:ext cx="17589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21275" y="2722245"/>
            <a:ext cx="1714500" cy="35312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35775" y="2747645"/>
            <a:ext cx="1727200" cy="3505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62975" y="2722245"/>
            <a:ext cx="17081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043" y="11102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6580" y="1806575"/>
            <a:ext cx="7244715" cy="349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学习时间截止前，完成所有教程视频以及章测试可获得全部的学习进度分，即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学习进度分=看视频+做章节测试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，所以一定不要忽略完成章测试。</a:t>
            </a:r>
            <a:endParaRPr lang="en-US" altLang="zh-CN" sz="1600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</a:pP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zh-CN" altLang="en-US" sz="16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模块中的成绩组成及规则，查看课程应需规律学习的天数。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应需规律学习的天数按照课程在线视频总时长进行计算；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</a:t>
            </a:r>
            <a:r>
              <a:rPr 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单日视频教程学习时长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达到25分钟后即可获得当日学习习惯分数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（建议学习时长25-30分钟为宜）；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仅为观看教程视频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产生的时长，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不包括观看见面课及完成章测试的时长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）学习时长及规律天数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次日上午更新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1180" y="1634490"/>
            <a:ext cx="1919605" cy="38392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70785" y="1634490"/>
            <a:ext cx="1811020" cy="15748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70150" y="3209290"/>
            <a:ext cx="1811655" cy="2265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240" y="116981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08220" y="1454785"/>
            <a:ext cx="6771005" cy="393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问答互动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（1）问答分由有效问题数、有效回答数、获得有效回答数三部分构成。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）互动分在整个学期内都会有所浮动，如被系统审核为“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”的问答，在审核人员复核为“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”之后，相应的问答数量也会发生变化，则分数也会随之产生变化。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）互动分在学习时间截止后固化，最终互动得分将于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次日上午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更新。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非人为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”刷帖行为的处罚，一经发现将做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本学期禁言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处理（自动解禁时间为202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日23:59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:59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）。温馨提示：如果本学期您有多门课程学习，其中有一门（或多门）课程存在非法刷帖，被禁言后则本学期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所有课程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都无法参与互动问答。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下方文字处了解。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2140" y="1454785"/>
            <a:ext cx="1739900" cy="21259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2140" y="3580765"/>
            <a:ext cx="1739900" cy="22961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9675" y="1883410"/>
            <a:ext cx="2200275" cy="14859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7785" y="3369310"/>
            <a:ext cx="1964690" cy="30473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37150" y="1372235"/>
            <a:ext cx="6462395" cy="4560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5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【无效互动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无效互动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包含但不限于：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无意义帖、灌水帖、抄袭帖、重复帖、不当言论帖；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回答字数少于3（含）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学习时间结束后发布的提问和回答（学习时间的最后一天请在23:45分之前参与问答，最后15分钟为冷却期）；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回复历史学期的提问（20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年春夏学期的问答建议回复202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日之后的）；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被AI智能审核屏蔽的、审核专员删除的、老师删除的提问和回答。请同学们务必发布有效的、高质量的提问与回答，才能获得高分。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81605" y="1579245"/>
            <a:ext cx="2385695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2536825"/>
            <a:ext cx="2200275" cy="1485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3326" y="122972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52440" y="1393825"/>
            <a:ext cx="5796280" cy="46824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视频【教程】</a:t>
            </a:r>
            <a:r>
              <a:rPr lang="zh-CN" altLang="en-US" sz="20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zh-CN" altLang="en-US" sz="2000" dirty="0" smtClean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【教程】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栏目下找到课程视频进行学习。</a:t>
            </a:r>
            <a:endParaRPr lang="zh-CN" altLang="en-US" sz="1600" b="1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视频学习完成的，后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钩标志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（注意：离线学习记录需要在联网后才会提交）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67025" y="1694815"/>
            <a:ext cx="2214245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" y="1518920"/>
            <a:ext cx="2310130" cy="45573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7853" y="117694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69225" y="1861185"/>
            <a:ext cx="3677285" cy="356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【见面课】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栏目下找到各见面课内容安排；及时参加直播或收看回放。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、具体参与方式请关注教务处或本校课程老师通知。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、见面课后会有课后测试题， 见面课测试题只有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机会，需要各位同学认真作答！！！见面课测试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、有安排见面课学习的同学请注意，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每次见面课回放可能由一个或是多个视频组成，需要完成全部视频观看才能获得本次见面课的全部分数。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50210" y="1454785"/>
            <a:ext cx="2321560" cy="438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45100" y="1457960"/>
            <a:ext cx="2428875" cy="43776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70" y="1348740"/>
            <a:ext cx="2315210" cy="456882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73353" y="1305975"/>
            <a:ext cx="6096000" cy="45288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点击课程卡片的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列表；【未上交】列表中包含课程所有章测试和课程考试；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仍会继续倒计时，一旦考试时限到了，试卷将会被系统自动提交。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补考注意事项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总成绩发布后，若学生总成绩小于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分，且学校设置为允许补考的前提下，系统会自动发布补考试卷。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7840" y="1319530"/>
            <a:ext cx="2275840" cy="44570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90" y="1319530"/>
            <a:ext cx="2114550" cy="4257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37100" y="1736725"/>
            <a:ext cx="6374130" cy="3928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列表，即可查看已提交的章测试或考试相应分数。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章测试在学生完成后立即显示分数；（除有主观题需批阅外）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，以最后一次做题的分数为准。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章测试允许查看自己答题对错情况。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、考试：原则上平台只有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考试机会，不予申请重做。请务必做好充分准备后再开始考试。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1737995" y="156835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96" y="1986392"/>
            <a:ext cx="3005871" cy="381467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8" name="矩形 7"/>
          <p:cNvSpPr/>
          <p:nvPr/>
        </p:nvSpPr>
        <p:spPr>
          <a:xfrm>
            <a:off x="1663416" y="1986153"/>
            <a:ext cx="549384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，按照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方法注册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2693035"/>
            <a:ext cx="7325360" cy="28244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14"/>
          <p:cNvSpPr/>
          <p:nvPr/>
        </p:nvSpPr>
        <p:spPr>
          <a:xfrm>
            <a:off x="-9065" y="1698112"/>
            <a:ext cx="10986402" cy="3429802"/>
          </a:xfrm>
          <a:custGeom>
            <a:avLst/>
            <a:gdLst>
              <a:gd name="connsiteX0" fmla="*/ 0 w 10986402"/>
              <a:gd name="connsiteY0" fmla="*/ 0 h 2761782"/>
              <a:gd name="connsiteX1" fmla="*/ 10986402 w 10986402"/>
              <a:gd name="connsiteY1" fmla="*/ 0 h 2761782"/>
              <a:gd name="connsiteX2" fmla="*/ 10295957 w 10986402"/>
              <a:gd name="connsiteY2" fmla="*/ 2761782 h 2761782"/>
              <a:gd name="connsiteX3" fmla="*/ 0 w 10986402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6402" h="2761782">
                <a:moveTo>
                  <a:pt x="0" y="0"/>
                </a:moveTo>
                <a:lnTo>
                  <a:pt x="10986402" y="0"/>
                </a:lnTo>
                <a:lnTo>
                  <a:pt x="10295957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15"/>
          <p:cNvSpPr/>
          <p:nvPr/>
        </p:nvSpPr>
        <p:spPr>
          <a:xfrm>
            <a:off x="10464800" y="1698112"/>
            <a:ext cx="1727200" cy="3429802"/>
          </a:xfrm>
          <a:custGeom>
            <a:avLst/>
            <a:gdLst>
              <a:gd name="connsiteX0" fmla="*/ 690446 w 1727200"/>
              <a:gd name="connsiteY0" fmla="*/ 0 h 2761782"/>
              <a:gd name="connsiteX1" fmla="*/ 1727200 w 1727200"/>
              <a:gd name="connsiteY1" fmla="*/ 0 h 2761782"/>
              <a:gd name="connsiteX2" fmla="*/ 1727200 w 1727200"/>
              <a:gd name="connsiteY2" fmla="*/ 2761782 h 2761782"/>
              <a:gd name="connsiteX3" fmla="*/ 0 w 1727200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2761782">
                <a:moveTo>
                  <a:pt x="690446" y="0"/>
                </a:moveTo>
                <a:lnTo>
                  <a:pt x="1727200" y="0"/>
                </a:lnTo>
                <a:lnTo>
                  <a:pt x="1727200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12B19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GN1"/>
          <p:cNvSpPr txBox="1">
            <a:spLocks noChangeArrowheads="1"/>
          </p:cNvSpPr>
          <p:nvPr/>
        </p:nvSpPr>
        <p:spPr bwMode="auto">
          <a:xfrm>
            <a:off x="5658078" y="2607851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6721" y="1771757"/>
            <a:ext cx="2809098" cy="33561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5974662" y="3471148"/>
            <a:ext cx="284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用手机随时学习</a:t>
            </a:r>
            <a:endParaRPr lang="zh-CN" altLang="en-US" sz="280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0657" y="1295252"/>
            <a:ext cx="865314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登录后会弹出所导入课程的选课列表，学生点击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【确认课程】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即完成了登录。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520" y="1882140"/>
            <a:ext cx="9836150" cy="39243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789763" y="2994458"/>
            <a:ext cx="282669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4525" y="1991995"/>
            <a:ext cx="8145145" cy="35794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165" y="119380"/>
            <a:ext cx="10530840" cy="1325880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075" y="1721485"/>
            <a:ext cx="5772150" cy="4351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31565" y="551815"/>
            <a:ext cx="77946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问答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初始问题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贴心的智能追问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回答得不好？重答！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对回答进行评价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320" y="1598930"/>
            <a:ext cx="4752975" cy="48291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4375" y="16725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贴心的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陪练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6691630" cy="4472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2869565"/>
            <a:ext cx="8296275" cy="33909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63265" y="672465"/>
            <a:ext cx="6981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作业辅导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入口：学生端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作业考试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已上交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150" y="1334770"/>
            <a:ext cx="10408285" cy="53835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92550" y="795020"/>
            <a:ext cx="69818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督促：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会根据学习进度、课堂出勤、作业提交和考试时间等方面，自动进行提醒和督促，同学们再也不怕错过重要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deadline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啦！</a:t>
            </a:r>
            <a:endParaRPr lang="zh-CN" altLang="en-US" sz="2400" dirty="0">
              <a:solidFill>
                <a:srgbClr val="09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-2147482597" descr="abfe84bfecb55f6b6749db9255c9e33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8383" y="2363262"/>
            <a:ext cx="5832648" cy="4050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153431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4180" y="1169035"/>
            <a:ext cx="11343640" cy="5492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学习前的第一件事，请查看电脑端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模块中的内容及规则。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单日视频教程学习时长少于25分钟的不记规律学习天数（建议学习时长25-30分钟为宜）；学习时长仅为观看教程视频产生的时长，不包括观看见面课及完成章测试的时长；学习时长及规律天数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如需详细了解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互动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的攻略建议，请前往知到APP或官网学习课程栏目中，点击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期末考试一旦开始，暨在线学习结束，观看视频、见面课回放、完成章测试作业、问答均不再计分；试卷一旦打开，就开始倒计时，时间一到系统会自动提交，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考试机会只有一次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总成绩发布后，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若学生总成绩小于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分，且学校设置为允许补考的前提下，系统会自动发布补考试卷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，点击学习页面目录上方的【作业考试】可查看补考试卷。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补考只看补考试卷的成绩，不再综合平时成绩、章测试、见面课部分的占比成绩。补考成绩大于等于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分（百分制）时，平台最终成绩取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分；补考成绩小于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分（百分制）时，平台最终成绩取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次成绩的高分。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1"/>
          <p:cNvSpPr txBox="1"/>
          <p:nvPr>
            <p:custDataLst>
              <p:tags r:id="rId1"/>
            </p:custDataLst>
          </p:nvPr>
        </p:nvSpPr>
        <p:spPr>
          <a:xfrm>
            <a:off x="580390" y="1671955"/>
            <a:ext cx="5798185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端均可）。平台使用操作说明请点击图中所示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帮助中心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。查看学生/教师操作说明。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05" y="3954780"/>
            <a:ext cx="1780540" cy="17805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7380966" y="1603892"/>
            <a:ext cx="2629265" cy="224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，使用学习自助查询，常见问题自己即可快速解决；也可通过微信客服咨询。</a:t>
            </a:r>
            <a:endParaRPr lang="zh-CN" altLang="en-US" dirty="0"/>
          </a:p>
        </p:txBody>
      </p:sp>
      <p:cxnSp>
        <p:nvCxnSpPr>
          <p:cNvPr id="15" name="Straight Connector 54"/>
          <p:cNvCxnSpPr/>
          <p:nvPr>
            <p:custDataLst>
              <p:tags r:id="rId5"/>
            </p:custDataLst>
          </p:nvPr>
        </p:nvCxnSpPr>
        <p:spPr>
          <a:xfrm flipV="1">
            <a:off x="7304714" y="1745463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25685" y="1818640"/>
            <a:ext cx="2218055" cy="40189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6525" y="2994660"/>
            <a:ext cx="2748280" cy="2008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6525" y="5014595"/>
            <a:ext cx="2748280" cy="514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7225" y="2891155"/>
            <a:ext cx="1953895" cy="33464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120" y="2891155"/>
            <a:ext cx="1812925" cy="334645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223" y="4265462"/>
            <a:ext cx="9952909" cy="3430514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2505048" y="2157503"/>
            <a:ext cx="69088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教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学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运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行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·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服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务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担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当</a:t>
            </a:r>
            <a:endParaRPr lang="zh-CN" altLang="en-US" sz="4000" b="1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课程运行  直播保障  金牌服务  贴心陪伴</a:t>
            </a:r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任意多边形: 形状 10"/>
          <p:cNvSpPr/>
          <p:nvPr/>
        </p:nvSpPr>
        <p:spPr>
          <a:xfrm>
            <a:off x="1727627" y="1365741"/>
            <a:ext cx="8463642" cy="3059112"/>
          </a:xfrm>
          <a:custGeom>
            <a:avLst/>
            <a:gdLst>
              <a:gd name="connsiteX0" fmla="*/ 0 w 8463642"/>
              <a:gd name="connsiteY0" fmla="*/ 0 h 3059112"/>
              <a:gd name="connsiteX1" fmla="*/ 1343321 w 8463642"/>
              <a:gd name="connsiteY1" fmla="*/ 0 h 3059112"/>
              <a:gd name="connsiteX2" fmla="*/ 1343321 w 8463642"/>
              <a:gd name="connsiteY2" fmla="*/ 153782 h 3059112"/>
              <a:gd name="connsiteX3" fmla="*/ 153782 w 8463642"/>
              <a:gd name="connsiteY3" fmla="*/ 153782 h 3059112"/>
              <a:gd name="connsiteX4" fmla="*/ 153782 w 8463642"/>
              <a:gd name="connsiteY4" fmla="*/ 2905330 h 3059112"/>
              <a:gd name="connsiteX5" fmla="*/ 8309860 w 8463642"/>
              <a:gd name="connsiteY5" fmla="*/ 2905330 h 3059112"/>
              <a:gd name="connsiteX6" fmla="*/ 8309860 w 8463642"/>
              <a:gd name="connsiteY6" fmla="*/ 153782 h 3059112"/>
              <a:gd name="connsiteX7" fmla="*/ 4113705 w 8463642"/>
              <a:gd name="connsiteY7" fmla="*/ 153782 h 3059112"/>
              <a:gd name="connsiteX8" fmla="*/ 4113705 w 8463642"/>
              <a:gd name="connsiteY8" fmla="*/ 0 h 3059112"/>
              <a:gd name="connsiteX9" fmla="*/ 8463642 w 8463642"/>
              <a:gd name="connsiteY9" fmla="*/ 0 h 3059112"/>
              <a:gd name="connsiteX10" fmla="*/ 8463642 w 8463642"/>
              <a:gd name="connsiteY10" fmla="*/ 3059112 h 3059112"/>
              <a:gd name="connsiteX11" fmla="*/ 0 w 8463642"/>
              <a:gd name="connsiteY11" fmla="*/ 3059112 h 30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3642" h="3059112">
                <a:moveTo>
                  <a:pt x="0" y="0"/>
                </a:moveTo>
                <a:lnTo>
                  <a:pt x="1343321" y="0"/>
                </a:lnTo>
                <a:lnTo>
                  <a:pt x="1343321" y="153782"/>
                </a:lnTo>
                <a:lnTo>
                  <a:pt x="153782" y="153782"/>
                </a:lnTo>
                <a:lnTo>
                  <a:pt x="153782" y="2905330"/>
                </a:lnTo>
                <a:lnTo>
                  <a:pt x="8309860" y="2905330"/>
                </a:lnTo>
                <a:lnTo>
                  <a:pt x="8309860" y="153782"/>
                </a:lnTo>
                <a:lnTo>
                  <a:pt x="4113705" y="153782"/>
                </a:lnTo>
                <a:lnTo>
                  <a:pt x="4113705" y="0"/>
                </a:lnTo>
                <a:lnTo>
                  <a:pt x="8463642" y="0"/>
                </a:lnTo>
                <a:lnTo>
                  <a:pt x="8463642" y="3059112"/>
                </a:lnTo>
                <a:lnTo>
                  <a:pt x="0" y="3059112"/>
                </a:lnTo>
                <a:close/>
              </a:path>
            </a:pathLst>
          </a:custGeom>
          <a:solidFill>
            <a:srgbClr val="3B4B7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03" y="925549"/>
            <a:ext cx="2708002" cy="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975" y="1163320"/>
            <a:ext cx="10814685" cy="14566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之前未登录过的同学</a:t>
            </a:r>
            <a:endParaRPr lang="zh-CN" altLang="en-US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登录，输入自己的学校、大学学号及初始密码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@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（首字母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为大写。如：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Zhihuishu@220908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。如学号不足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位，则为全部学号），验证姓名最后一个字、绑定手机号后，会弹出课程确认的界面，点击确认即可（如弹出姓名与本人姓名不一致请及时反馈老师或联系在线客服反馈。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（注意：首次登录请务必选择学号登录）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APP登录界面 - 学号登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4450" y="2783840"/>
            <a:ext cx="1565910" cy="3394075"/>
          </a:xfrm>
          <a:prstGeom prst="rect">
            <a:avLst/>
          </a:prstGeom>
        </p:spPr>
      </p:pic>
      <p:pic>
        <p:nvPicPr>
          <p:cNvPr id="4" name="图片 3" descr="APP学号登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410" y="2783840"/>
            <a:ext cx="1577975" cy="3421380"/>
          </a:xfrm>
          <a:prstGeom prst="rect">
            <a:avLst/>
          </a:prstGeom>
        </p:spPr>
      </p:pic>
      <p:pic>
        <p:nvPicPr>
          <p:cNvPr id="6" name="图片 5" descr="APP真实姓名验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435" y="2783840"/>
            <a:ext cx="1657985" cy="3594100"/>
          </a:xfrm>
          <a:prstGeom prst="rect">
            <a:avLst/>
          </a:prstGeom>
        </p:spPr>
      </p:pic>
      <p:pic>
        <p:nvPicPr>
          <p:cNvPr id="21" name="图片 20" descr="APP绑定手机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520" y="2783840"/>
            <a:ext cx="1659890" cy="3600450"/>
          </a:xfrm>
          <a:prstGeom prst="rect">
            <a:avLst/>
          </a:prstGeom>
        </p:spPr>
      </p:pic>
      <p:pic>
        <p:nvPicPr>
          <p:cNvPr id="22" name="图片 21" descr="APP课程确认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495" y="2620010"/>
            <a:ext cx="1753870" cy="3801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  <p:bldLst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727" y="1328555"/>
            <a:ext cx="1081454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  <a:buClrTx/>
              <a:buSzTx/>
              <a:buFontTx/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新生—手机号已注册未认证的同学</a:t>
            </a:r>
            <a:endParaRPr lang="zh-CN" altLang="en-US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如果新生在学号登录前已先用手机号注册了一个账户，再用学号登录绑定手机号时，系统会提示手机号被占用，则为被自己的手机号账号占用。此时，只需用手机号注册的账户先登录，再进行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身份认证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，即可看到弹出的课程。</a:t>
            </a:r>
            <a:endParaRPr lang="zh-CN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APP登录界面 - 手机号登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865" y="2606675"/>
            <a:ext cx="1762760" cy="3821430"/>
          </a:xfrm>
          <a:prstGeom prst="rect">
            <a:avLst/>
          </a:prstGeom>
        </p:spPr>
      </p:pic>
      <p:pic>
        <p:nvPicPr>
          <p:cNvPr id="6" name="图片 5" descr="APP手机号登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25" y="2647315"/>
            <a:ext cx="1745615" cy="3794125"/>
          </a:xfrm>
          <a:prstGeom prst="rect">
            <a:avLst/>
          </a:prstGeom>
        </p:spPr>
      </p:pic>
      <p:pic>
        <p:nvPicPr>
          <p:cNvPr id="8" name="图片 7" descr="APP在校学生身份验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065" y="2587625"/>
            <a:ext cx="1753870" cy="38131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445" y="2633980"/>
            <a:ext cx="1816735" cy="37909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300" y="2620010"/>
            <a:ext cx="2012950" cy="3794125"/>
          </a:xfrm>
          <a:prstGeom prst="rect">
            <a:avLst/>
          </a:prstGeom>
        </p:spPr>
      </p:pic>
      <p:pic>
        <p:nvPicPr>
          <p:cNvPr id="22" name="图片 21" descr="APP课程确认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115" y="2620010"/>
            <a:ext cx="1753870" cy="38017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8805" y="1272540"/>
            <a:ext cx="109728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之前使用过智慧树的同学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。如果忘记了原来的密码，在未更换手机号的情况下，点击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绑定的手机号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重设密码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使用平台上原绑定的手机号码，已登录状态下头像进去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【个人资料】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【手机】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进行更换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手机号（前提是新手机号未曾注册过），如不成功，可联系在线客服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转人工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APP手机号登录 - 忘记密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635" y="2840990"/>
            <a:ext cx="1631315" cy="35452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325" y="2840990"/>
            <a:ext cx="1673860" cy="3559175"/>
          </a:xfrm>
          <a:prstGeom prst="rect">
            <a:avLst/>
          </a:prstGeom>
        </p:spPr>
      </p:pic>
      <p:pic>
        <p:nvPicPr>
          <p:cNvPr id="14" name="图片 13" descr="APP个人资料页面 - 手机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2819400"/>
            <a:ext cx="1645285" cy="3566795"/>
          </a:xfrm>
          <a:prstGeom prst="rect">
            <a:avLst/>
          </a:prstGeom>
        </p:spPr>
      </p:pic>
      <p:pic>
        <p:nvPicPr>
          <p:cNvPr id="16" name="图片 15" descr="APP更换手机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295" y="2819400"/>
            <a:ext cx="1663065" cy="360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63426" y="1643260"/>
            <a:ext cx="905051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【个人资料】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9850" y="2379345"/>
            <a:ext cx="1715770" cy="3648710"/>
          </a:xfrm>
          <a:prstGeom prst="rect">
            <a:avLst/>
          </a:prstGeom>
        </p:spPr>
      </p:pic>
      <p:pic>
        <p:nvPicPr>
          <p:cNvPr id="6" name="图片 5" descr="APP个人资料页面 - 修改认证信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570" y="2369185"/>
            <a:ext cx="1687195" cy="3659505"/>
          </a:xfrm>
          <a:prstGeom prst="rect">
            <a:avLst/>
          </a:prstGeom>
        </p:spPr>
      </p:pic>
      <p:pic>
        <p:nvPicPr>
          <p:cNvPr id="8" name="图片 7" descr="APP认证信息修改 - 身份验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465" y="2369185"/>
            <a:ext cx="1687830" cy="3660140"/>
          </a:xfrm>
          <a:prstGeom prst="rect">
            <a:avLst/>
          </a:prstGeom>
        </p:spPr>
      </p:pic>
      <p:pic>
        <p:nvPicPr>
          <p:cNvPr id="9" name="图片 8" descr="APP认证信息修改 - 信息修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805" y="2288540"/>
            <a:ext cx="1724660" cy="3740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96605" y="3023870"/>
            <a:ext cx="279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学习通知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中会有课程重要信息的推送，请各位同学一定要认真留意。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、APP端消息中心入口在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【对话】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【平台通知】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栏目内；PC端【消息中心】在学堂和课程页面顶部的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【消息】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7540" y="2863850"/>
            <a:ext cx="4792345" cy="20561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77540" y="1590675"/>
            <a:ext cx="4038600" cy="527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78810" y="2117725"/>
            <a:ext cx="6283960" cy="746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60" y="1590675"/>
            <a:ext cx="2171700" cy="42576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课程提醒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50860" y="2564765"/>
            <a:ext cx="279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中会有课程重要信息的推送，请各位同学通过公众号绑定账号后认真留意信息。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、点击课程卡片进入课程主界面，在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栏目按提示关注公众号、绑定好智慧树账号后会收到相应课程提醒消息。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49270" y="1590675"/>
            <a:ext cx="2316480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60" y="1560830"/>
            <a:ext cx="2236470" cy="44119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750" y="1590675"/>
            <a:ext cx="2818130" cy="42595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32397" y="2351131"/>
            <a:ext cx="5335571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、注意：学习时，请关注角标为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智慧课程—全国共享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智慧慕课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全国共享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智慧课程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全国共享！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共享课！智慧慕课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全国共享！</a:t>
            </a: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2530" y="1262380"/>
            <a:ext cx="2480945" cy="48945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COMMONDATA" val="eyJoZGlkIjoiNTQ5YTlhNTIzOGI0MDBjZmQxNzViMTZhODk2YWI3MmYifQ=="/>
  <p:tag name="KSO_WPP_MARK_KEY" val="13eb56d6-3c4e-4b4f-8d8b-2b8b9b1332e1"/>
  <p:tag name="commondata" val="eyJoZGlkIjoiZDY4ZWI1NWMwM2UzOWExMmM1NzNiOGQ4NjAxM2Q1YmQ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4334</Words>
  <Application>WPS 演示</Application>
  <PresentationFormat>自定义</PresentationFormat>
  <Paragraphs>174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Arial Narrow</vt:lpstr>
      <vt:lpstr>印品黑体</vt:lpstr>
      <vt:lpstr>黑体</vt:lpstr>
      <vt:lpstr>仿宋</vt:lpstr>
      <vt:lpstr>等线</vt:lpstr>
      <vt:lpstr>Arial Unicode MS</vt:lpstr>
      <vt:lpstr>等线 Light</vt:lpstr>
      <vt:lpstr>Calibri</vt:lpstr>
      <vt:lpstr>Arial</vt:lpstr>
      <vt:lpstr>Wingdings</vt:lpstr>
      <vt:lpstr>思源黑体 CN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AI助学</vt:lpstr>
      <vt:lpstr>AI助学</vt:lpstr>
      <vt:lpstr>AI助学</vt:lpstr>
      <vt:lpstr>AI助学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陈晓天</cp:lastModifiedBy>
  <cp:revision>470</cp:revision>
  <dcterms:created xsi:type="dcterms:W3CDTF">2022-01-17T01:35:00Z</dcterms:created>
  <dcterms:modified xsi:type="dcterms:W3CDTF">2026-03-13T07:35:22Z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2B4B2C3D9E0E4CBCA33505F6AD1D828C_13</vt:lpwstr>
  </property>
</Properties>
</file>