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8"/>
  </p:handoutMasterIdLst>
  <p:sldIdLst>
    <p:sldId id="692" r:id="rId3"/>
    <p:sldId id="775" r:id="rId5"/>
    <p:sldId id="600" r:id="rId6"/>
    <p:sldId id="337" r:id="rId7"/>
    <p:sldId id="338" r:id="rId8"/>
    <p:sldId id="583" r:id="rId9"/>
    <p:sldId id="585" r:id="rId10"/>
    <p:sldId id="586" r:id="rId11"/>
    <p:sldId id="587" r:id="rId12"/>
    <p:sldId id="627" r:id="rId13"/>
    <p:sldId id="631" r:id="rId14"/>
    <p:sldId id="632" r:id="rId15"/>
    <p:sldId id="634" r:id="rId16"/>
    <p:sldId id="633" r:id="rId17"/>
    <p:sldId id="635" r:id="rId18"/>
    <p:sldId id="637" r:id="rId19"/>
    <p:sldId id="638" r:id="rId20"/>
    <p:sldId id="643" r:id="rId21"/>
    <p:sldId id="679" r:id="rId22"/>
    <p:sldId id="678" r:id="rId23"/>
    <p:sldId id="776" r:id="rId24"/>
    <p:sldId id="734" r:id="rId25"/>
    <p:sldId id="736" r:id="rId26"/>
    <p:sldId id="738" r:id="rId27"/>
    <p:sldId id="739" r:id="rId28"/>
    <p:sldId id="772" r:id="rId29"/>
    <p:sldId id="773" r:id="rId30"/>
    <p:sldId id="774" r:id="rId31"/>
    <p:sldId id="740" r:id="rId32"/>
    <p:sldId id="741" r:id="rId33"/>
    <p:sldId id="742" r:id="rId34"/>
    <p:sldId id="743" r:id="rId35"/>
    <p:sldId id="744" r:id="rId36"/>
    <p:sldId id="745" r:id="rId37"/>
    <p:sldId id="746" r:id="rId38"/>
    <p:sldId id="747" r:id="rId39"/>
    <p:sldId id="748" r:id="rId40"/>
    <p:sldId id="749" r:id="rId41"/>
    <p:sldId id="750" r:id="rId42"/>
    <p:sldId id="751" r:id="rId43"/>
    <p:sldId id="753" r:id="rId44"/>
    <p:sldId id="777" r:id="rId45"/>
    <p:sldId id="755" r:id="rId46"/>
    <p:sldId id="691" r:id="rId47"/>
  </p:sldIdLst>
  <p:sldSz cx="12192000" cy="6858000"/>
  <p:notesSz cx="6858000" cy="9144000"/>
  <p:custDataLst>
    <p:tags r:id="rId5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06" userDrawn="1">
          <p15:clr>
            <a:srgbClr val="A4A3A4"/>
          </p15:clr>
        </p15:guide>
        <p15:guide id="2" pos="3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showGuides="1">
      <p:cViewPr varScale="1">
        <p:scale>
          <a:sx n="67" d="100"/>
          <a:sy n="67" d="100"/>
        </p:scale>
        <p:origin x="1062" y="72"/>
      </p:cViewPr>
      <p:guideLst>
        <p:guide orient="horz" pos="1806"/>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17.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0.jpeg"/><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34.jpeg"/><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38.png"/><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40.png"/><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9.png"/><Relationship Id="rId1" Type="http://schemas.openxmlformats.org/officeDocument/2006/relationships/image" Target="../media/image58.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image" Target="../media/image64.png"/><Relationship Id="rId1"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67.png"/><Relationship Id="rId1" Type="http://schemas.openxmlformats.org/officeDocument/2006/relationships/image" Target="../media/image66.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77.png"/></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2.xml"/><Relationship Id="rId7" Type="http://schemas.openxmlformats.org/officeDocument/2006/relationships/tags" Target="../tags/tag16.xml"/><Relationship Id="rId6" Type="http://schemas.openxmlformats.org/officeDocument/2006/relationships/image" Target="../media/image80.png"/><Relationship Id="rId5" Type="http://schemas.openxmlformats.org/officeDocument/2006/relationships/tags" Target="../tags/tag15.xml"/><Relationship Id="rId4" Type="http://schemas.openxmlformats.org/officeDocument/2006/relationships/image" Target="../media/image79.png"/><Relationship Id="rId3" Type="http://schemas.openxmlformats.org/officeDocument/2006/relationships/tags" Target="../tags/tag14.xml"/><Relationship Id="rId2" Type="http://schemas.openxmlformats.org/officeDocument/2006/relationships/image" Target="../media/image78.png"/><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6.png"/><Relationship Id="rId5" Type="http://schemas.openxmlformats.org/officeDocument/2006/relationships/tags" Target="../tags/tag4.xml"/><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image" Target="../media/image4.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663315" y="2479675"/>
            <a:ext cx="4311015" cy="849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051300" y="2643505"/>
            <a:ext cx="37649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通识课程选修课平台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9805207" y="43615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59560" y="332740"/>
            <a:ext cx="4467860" cy="829945"/>
          </a:xfrm>
          <a:prstGeom prst="rect">
            <a:avLst/>
          </a:prstGeom>
          <a:noFill/>
        </p:spPr>
        <p:txBody>
          <a:bodyPr wrap="none" rtlCol="0">
            <a:spAutoFit/>
          </a:bodyPr>
          <a:p>
            <a:r>
              <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rPr>
              <a:t>南京中医药大学</a:t>
            </a:r>
            <a:endParaRPr lang="zh-CN" altLang="en-US" sz="4800" b="1">
              <a:gradFill>
                <a:gsLst>
                  <a:gs pos="0">
                    <a:srgbClr val="14CD68"/>
                  </a:gs>
                  <a:gs pos="100000">
                    <a:srgbClr val="035C7D"/>
                  </a:gs>
                </a:gsLst>
                <a:lin scaled="0"/>
              </a:gradFill>
              <a:effectLst>
                <a:outerShdw blurRad="38100" dist="19050" dir="2700000" algn="tl" rotWithShape="0">
                  <a:schemeClr val="dk1">
                    <a:alpha val="40000"/>
                  </a:schemeClr>
                </a:outerShdw>
              </a:effectLst>
            </a:endParaRPr>
          </a:p>
        </p:txBody>
      </p:sp>
      <p:pic>
        <p:nvPicPr>
          <p:cNvPr id="6" name="图片 5" descr="test(4)"/>
          <p:cNvPicPr>
            <a:picLocks noChangeAspect="1"/>
          </p:cNvPicPr>
          <p:nvPr/>
        </p:nvPicPr>
        <p:blipFill>
          <a:blip r:embed="rId2"/>
          <a:stretch>
            <a:fillRect/>
          </a:stretch>
        </p:blipFill>
        <p:spPr>
          <a:xfrm>
            <a:off x="231775" y="175895"/>
            <a:ext cx="1327785" cy="1327785"/>
          </a:xfrm>
          <a:prstGeom prst="rect">
            <a:avLst/>
          </a:prstGeom>
        </p:spPr>
      </p:pic>
    </p:spTree>
    <p:custDataLst>
      <p:tags r:id="rId3"/>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680"/>
            <a:ext cx="52381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学习时间、考试时间、权重比例</a:t>
            </a:r>
            <a:endParaRPr lang="zh-CN" altLang="en-US" sz="28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615950" y="1199515"/>
            <a:ext cx="11206480" cy="2553335"/>
          </a:xfrm>
          <a:prstGeom prst="rect">
            <a:avLst/>
          </a:prstGeom>
          <a:noFill/>
          <a:ln w="9525">
            <a:noFill/>
          </a:ln>
        </p:spPr>
        <p:txBody>
          <a:bodyPr wrap="square">
            <a:spAutoFit/>
          </a:bodyPr>
          <a:p>
            <a:pPr marL="0" indent="0"/>
            <a:r>
              <a:rPr sz="3200" b="0">
                <a:solidFill>
                  <a:schemeClr val="tx1"/>
                </a:solidFill>
                <a:effectLst>
                  <a:outerShdw blurRad="38100" dist="19050" dir="2700000" algn="tl" rotWithShape="0">
                    <a:schemeClr val="dk1">
                      <a:alpha val="40000"/>
                    </a:schemeClr>
                  </a:outerShdw>
                </a:effectLst>
              </a:rPr>
              <a:t>学习时间：</a:t>
            </a:r>
            <a:r>
              <a:rPr sz="3200" b="0">
                <a:solidFill>
                  <a:srgbClr val="FF0000"/>
                </a:solidFill>
                <a:effectLst>
                  <a:outerShdw blurRad="38100" dist="19050" dir="2700000" algn="tl" rotWithShape="0">
                    <a:schemeClr val="dk1">
                      <a:alpha val="40000"/>
                    </a:schemeClr>
                  </a:outerShdw>
                </a:effectLst>
              </a:rPr>
              <a:t>202</a:t>
            </a:r>
            <a:r>
              <a:rPr lang="en-US" sz="3200" b="0">
                <a:solidFill>
                  <a:srgbClr val="FF0000"/>
                </a:solidFill>
                <a:effectLst>
                  <a:outerShdw blurRad="38100" dist="19050" dir="2700000" algn="tl" rotWithShape="0">
                    <a:schemeClr val="dk1">
                      <a:alpha val="40000"/>
                    </a:schemeClr>
                  </a:outerShdw>
                </a:effectLst>
              </a:rPr>
              <a:t>6</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3</a:t>
            </a:r>
            <a:r>
              <a:rPr sz="3200" b="0">
                <a:solidFill>
                  <a:srgbClr val="FF0000"/>
                </a:solidFill>
                <a:effectLst>
                  <a:outerShdw blurRad="38100" dist="19050" dir="2700000" algn="tl" rotWithShape="0">
                    <a:schemeClr val="dk1">
                      <a:alpha val="40000"/>
                    </a:schemeClr>
                  </a:outerShdw>
                </a:effectLst>
              </a:rPr>
              <a:t>-1</a:t>
            </a:r>
            <a:r>
              <a:rPr lang="en-US" sz="3200" b="0">
                <a:solidFill>
                  <a:srgbClr val="FF0000"/>
                </a:solidFill>
                <a:effectLst>
                  <a:outerShdw blurRad="38100" dist="19050" dir="2700000" algn="tl" rotWithShape="0">
                    <a:schemeClr val="dk1">
                      <a:alpha val="40000"/>
                    </a:schemeClr>
                  </a:outerShdw>
                </a:effectLst>
              </a:rPr>
              <a:t>6</a:t>
            </a:r>
            <a:r>
              <a:rPr sz="3200" b="0">
                <a:solidFill>
                  <a:srgbClr val="FF0000"/>
                </a:solidFill>
                <a:effectLst>
                  <a:outerShdw blurRad="38100" dist="19050" dir="2700000" algn="tl" rotWithShape="0">
                    <a:schemeClr val="dk1">
                      <a:alpha val="40000"/>
                    </a:schemeClr>
                  </a:outerShdw>
                </a:effectLst>
              </a:rPr>
              <a:t>  0:0:0到202</a:t>
            </a:r>
            <a:r>
              <a:rPr lang="en-US" sz="3200" b="0">
                <a:solidFill>
                  <a:srgbClr val="FF0000"/>
                </a:solidFill>
                <a:effectLst>
                  <a:outerShdw blurRad="38100" dist="19050" dir="2700000" algn="tl" rotWithShape="0">
                    <a:schemeClr val="dk1">
                      <a:alpha val="40000"/>
                    </a:schemeClr>
                  </a:outerShdw>
                </a:effectLst>
              </a:rPr>
              <a:t>6</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10</a:t>
            </a:r>
            <a:r>
              <a:rPr sz="3200" b="0">
                <a:solidFill>
                  <a:srgbClr val="FF0000"/>
                </a:solidFill>
                <a:effectLst>
                  <a:outerShdw blurRad="38100" dist="19050" dir="2700000" algn="tl" rotWithShape="0">
                    <a:schemeClr val="dk1">
                      <a:alpha val="40000"/>
                    </a:schemeClr>
                  </a:outerShdw>
                </a:effectLst>
              </a:rPr>
              <a:t>  23:59:59</a:t>
            </a:r>
            <a:r>
              <a:rPr sz="3200" b="0">
                <a:solidFill>
                  <a:schemeClr val="tx1"/>
                </a:solidFill>
                <a:effectLst>
                  <a:outerShdw blurRad="38100" dist="19050" dir="2700000" algn="tl" rotWithShape="0">
                    <a:schemeClr val="dk1">
                      <a:alpha val="40000"/>
                    </a:schemeClr>
                  </a:outerShdw>
                </a:effectLst>
              </a:rPr>
              <a:t>；</a:t>
            </a:r>
            <a:endParaRPr sz="3200" b="0">
              <a:solidFill>
                <a:schemeClr val="tx1"/>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考试时间：</a:t>
            </a:r>
            <a:r>
              <a:rPr sz="3200">
                <a:solidFill>
                  <a:srgbClr val="FF0000"/>
                </a:solidFill>
                <a:effectLst>
                  <a:outerShdw blurRad="38100" dist="19050" dir="2700000" algn="tl" rotWithShape="0">
                    <a:schemeClr val="dk1">
                      <a:alpha val="40000"/>
                    </a:schemeClr>
                  </a:outerShdw>
                </a:effectLst>
                <a:sym typeface="+mn-ea"/>
              </a:rPr>
              <a:t>202</a:t>
            </a:r>
            <a:r>
              <a:rPr lang="en-US" sz="3200">
                <a:solidFill>
                  <a:srgbClr val="FF0000"/>
                </a:solidFill>
                <a:effectLst>
                  <a:outerShdw blurRad="38100" dist="19050" dir="2700000" algn="tl" rotWithShape="0">
                    <a:schemeClr val="dk1">
                      <a:alpha val="40000"/>
                    </a:schemeClr>
                  </a:outerShdw>
                </a:effectLst>
                <a:sym typeface="+mn-ea"/>
              </a:rPr>
              <a:t>6</a:t>
            </a:r>
            <a:r>
              <a:rPr sz="3200">
                <a:solidFill>
                  <a:srgbClr val="FF0000"/>
                </a:solidFill>
                <a:effectLst>
                  <a:outerShdw blurRad="38100" dist="19050" dir="2700000" algn="tl" rotWithShape="0">
                    <a:schemeClr val="dk1">
                      <a:alpha val="40000"/>
                    </a:schemeClr>
                  </a:outerShdw>
                </a:effectLst>
                <a:sym typeface="+mn-ea"/>
              </a:rPr>
              <a:t>-</a:t>
            </a:r>
            <a:r>
              <a:rPr lang="en-US" sz="3200">
                <a:solidFill>
                  <a:srgbClr val="FF0000"/>
                </a:solidFill>
                <a:effectLst>
                  <a:outerShdw blurRad="38100" dist="19050" dir="2700000" algn="tl" rotWithShape="0">
                    <a:schemeClr val="dk1">
                      <a:alpha val="40000"/>
                    </a:schemeClr>
                  </a:outerShdw>
                </a:effectLst>
                <a:sym typeface="+mn-ea"/>
              </a:rPr>
              <a:t>5</a:t>
            </a:r>
            <a:r>
              <a:rPr sz="3200">
                <a:solidFill>
                  <a:srgbClr val="FF0000"/>
                </a:solidFill>
                <a:effectLst>
                  <a:outerShdw blurRad="38100" dist="19050" dir="2700000" algn="tl" rotWithShape="0">
                    <a:schemeClr val="dk1">
                      <a:alpha val="40000"/>
                    </a:schemeClr>
                  </a:outerShdw>
                </a:effectLst>
                <a:sym typeface="+mn-ea"/>
              </a:rPr>
              <a:t>-</a:t>
            </a:r>
            <a:r>
              <a:rPr lang="en-US" sz="3200">
                <a:solidFill>
                  <a:srgbClr val="FF0000"/>
                </a:solidFill>
                <a:effectLst>
                  <a:outerShdw blurRad="38100" dist="19050" dir="2700000" algn="tl" rotWithShape="0">
                    <a:schemeClr val="dk1">
                      <a:alpha val="40000"/>
                    </a:schemeClr>
                  </a:outerShdw>
                </a:effectLst>
                <a:sym typeface="+mn-ea"/>
              </a:rPr>
              <a:t>11</a:t>
            </a:r>
            <a:r>
              <a:rPr sz="3200">
                <a:solidFill>
                  <a:srgbClr val="FF0000"/>
                </a:solidFill>
                <a:effectLst>
                  <a:outerShdw blurRad="38100" dist="19050" dir="2700000" algn="tl" rotWithShape="0">
                    <a:schemeClr val="dk1">
                      <a:alpha val="40000"/>
                    </a:schemeClr>
                  </a:outerShdw>
                </a:effectLst>
                <a:sym typeface="+mn-ea"/>
              </a:rPr>
              <a:t>  0:0:0</a:t>
            </a:r>
            <a:r>
              <a:rPr sz="3200" b="0">
                <a:solidFill>
                  <a:srgbClr val="FF0000"/>
                </a:solidFill>
                <a:effectLst>
                  <a:outerShdw blurRad="38100" dist="19050" dir="2700000" algn="tl" rotWithShape="0">
                    <a:schemeClr val="dk1">
                      <a:alpha val="40000"/>
                    </a:schemeClr>
                  </a:outerShdw>
                </a:effectLst>
              </a:rPr>
              <a:t>到202</a:t>
            </a:r>
            <a:r>
              <a:rPr lang="en-US" sz="3200" b="0">
                <a:solidFill>
                  <a:srgbClr val="FF0000"/>
                </a:solidFill>
                <a:effectLst>
                  <a:outerShdw blurRad="38100" dist="19050" dir="2700000" algn="tl" rotWithShape="0">
                    <a:schemeClr val="dk1">
                      <a:alpha val="40000"/>
                    </a:schemeClr>
                  </a:outerShdw>
                </a:effectLst>
              </a:rPr>
              <a:t>6</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5</a:t>
            </a:r>
            <a:r>
              <a:rPr sz="3200" b="0">
                <a:solidFill>
                  <a:srgbClr val="FF0000"/>
                </a:solidFill>
                <a:effectLst>
                  <a:outerShdw blurRad="38100" dist="19050" dir="2700000" algn="tl" rotWithShape="0">
                    <a:schemeClr val="dk1">
                      <a:alpha val="40000"/>
                    </a:schemeClr>
                  </a:outerShdw>
                </a:effectLst>
              </a:rPr>
              <a:t>-</a:t>
            </a:r>
            <a:r>
              <a:rPr lang="en-US" sz="3200" b="0">
                <a:solidFill>
                  <a:srgbClr val="FF0000"/>
                </a:solidFill>
                <a:effectLst>
                  <a:outerShdw blurRad="38100" dist="19050" dir="2700000" algn="tl" rotWithShape="0">
                    <a:schemeClr val="dk1">
                      <a:alpha val="40000"/>
                    </a:schemeClr>
                  </a:outerShdw>
                </a:effectLst>
              </a:rPr>
              <a:t>17</a:t>
            </a:r>
            <a:r>
              <a:rPr sz="3200" b="0">
                <a:solidFill>
                  <a:srgbClr val="FF0000"/>
                </a:solidFill>
                <a:effectLst>
                  <a:outerShdw blurRad="38100" dist="19050" dir="2700000" algn="tl" rotWithShape="0">
                    <a:schemeClr val="dk1">
                      <a:alpha val="40000"/>
                    </a:schemeClr>
                  </a:outerShdw>
                </a:effectLst>
              </a:rPr>
              <a:t>  23:59:59</a:t>
            </a:r>
            <a:endParaRPr sz="3200" b="0">
              <a:solidFill>
                <a:srgbClr val="FF0000"/>
              </a:solidFill>
              <a:effectLst>
                <a:outerShdw blurRad="38100" dist="19050" dir="2700000" algn="tl" rotWithShape="0">
                  <a:schemeClr val="dk1">
                    <a:alpha val="40000"/>
                  </a:schemeClr>
                </a:outerShdw>
              </a:effectLst>
            </a:endParaRPr>
          </a:p>
          <a:p>
            <a:pPr marL="0" indent="0"/>
            <a:r>
              <a:rPr sz="3200" b="0">
                <a:solidFill>
                  <a:schemeClr val="tx1"/>
                </a:solidFill>
                <a:effectLst>
                  <a:outerShdw blurRad="38100" dist="19050" dir="2700000" algn="tl" rotWithShape="0">
                    <a:schemeClr val="dk1">
                      <a:alpha val="40000"/>
                    </a:schemeClr>
                  </a:outerShdw>
                </a:effectLst>
              </a:rPr>
              <a:t>权重比例：视频 40 %，课程测验10 %，考试40 %，访问数10% </a:t>
            </a:r>
            <a:endParaRPr sz="3200" b="0">
              <a:solidFill>
                <a:schemeClr val="tx1"/>
              </a:solidFill>
              <a:effectLst>
                <a:outerShdw blurRad="38100" dist="19050" dir="2700000" algn="tl" rotWithShape="0">
                  <a:schemeClr val="dk1">
                    <a:alpha val="40000"/>
                  </a:schemeClr>
                </a:outerShdw>
              </a:effectLst>
            </a:endParaRPr>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完成任务点90%，</a:t>
            </a:r>
            <a:r>
              <a:rPr lang="zh-CN" sz="3200">
                <a:solidFill>
                  <a:srgbClr val="FF0000"/>
                </a:solidFill>
                <a:effectLst>
                  <a:outerShdw blurRad="38100" dist="19050" dir="2700000" algn="tl" rotWithShape="0">
                    <a:schemeClr val="dk1">
                      <a:alpha val="40000"/>
                    </a:schemeClr>
                  </a:outerShdw>
                </a:effectLst>
                <a:sym typeface="+mn-ea"/>
              </a:rPr>
              <a:t>可以参加考试。 </a:t>
            </a:r>
            <a:r>
              <a:rPr lang="zh-CN" sz="3200">
                <a:solidFill>
                  <a:srgbClr val="FF0000"/>
                </a:solidFill>
                <a:sym typeface="+mn-ea"/>
              </a:rPr>
              <a:t> </a:t>
            </a:r>
            <a:r>
              <a:rPr lang="zh-CN" sz="3200">
                <a:sym typeface="+mn-ea"/>
              </a:rPr>
              <a:t>     </a:t>
            </a:r>
            <a:endParaRPr lang="zh-CN" altLang="en-US" sz="3200"/>
          </a:p>
          <a:p>
            <a:pPr marL="0" indent="0"/>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任务点</a:t>
            </a:r>
            <a:r>
              <a:rPr 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包含：视频、</a:t>
            </a:r>
            <a:r>
              <a:rPr lang="en-US" altLang="zh-CN" sz="3200" b="0">
                <a:solidFill>
                  <a:srgbClr val="FF0000"/>
                </a:solidFill>
                <a:effectLst>
                  <a:outerShdw blurRad="38100" dist="19050" dir="2700000" algn="tl" rotWithShape="0">
                    <a:schemeClr val="dk1">
                      <a:alpha val="40000"/>
                    </a:schemeClr>
                  </a:outerShdw>
                </a:effectLst>
                <a:ea typeface="宋体" panose="02010600030101010101" pitchFamily="2" charset="-122"/>
              </a:rPr>
              <a:t>PPT</a:t>
            </a:r>
            <a:r>
              <a:rPr lang="zh-CN" altLang="en-US" sz="3200" b="0">
                <a:solidFill>
                  <a:srgbClr val="FF0000"/>
                </a:solidFill>
                <a:effectLst>
                  <a:outerShdw blurRad="38100" dist="19050" dir="2700000" algn="tl" rotWithShape="0">
                    <a:schemeClr val="dk1">
                      <a:alpha val="40000"/>
                    </a:schemeClr>
                  </a:outerShdw>
                </a:effectLst>
                <a:ea typeface="宋体" panose="02010600030101010101" pitchFamily="2" charset="-122"/>
              </a:rPr>
              <a:t>、章节测验。</a:t>
            </a:r>
            <a:endParaRPr lang="zh-CN" altLang="en-US" sz="320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4796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查看学习进度</a:t>
            </a:r>
            <a:endParaRPr lang="zh-CN" altLang="en-US" sz="2800" b="1" dirty="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343660" y="908685"/>
            <a:ext cx="2573655" cy="5191760"/>
          </a:xfrm>
          <a:prstGeom prst="rect">
            <a:avLst/>
          </a:prstGeom>
        </p:spPr>
      </p:pic>
      <p:sp>
        <p:nvSpPr>
          <p:cNvPr id="11" name="Rectangle 31      (向天歌演示原创作品：www.TopPPT.cn)"/>
          <p:cNvSpPr/>
          <p:nvPr/>
        </p:nvSpPr>
        <p:spPr>
          <a:xfrm>
            <a:off x="8976360" y="3501390"/>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dirty="0">
                <a:ea typeface="微软雅黑" panose="020B0503020204020204" pitchFamily="34" charset="-122"/>
              </a:rPr>
              <a:t>点击【更多】</a:t>
            </a:r>
            <a:r>
              <a:rPr lang="en-US" altLang="zh-CN" dirty="0">
                <a:ea typeface="微软雅黑" panose="020B0503020204020204" pitchFamily="34" charset="-122"/>
              </a:rPr>
              <a:t>-</a:t>
            </a:r>
            <a:r>
              <a:rPr lang="zh-CN" altLang="en-US" dirty="0">
                <a:ea typeface="微软雅黑" panose="020B0503020204020204" pitchFamily="34" charset="-122"/>
              </a:rPr>
              <a:t>【学习记录】</a:t>
            </a:r>
            <a:r>
              <a:rPr lang="en-US" altLang="zh-CN" dirty="0">
                <a:ea typeface="微软雅黑" panose="020B0503020204020204" pitchFamily="34" charset="-122"/>
              </a:rPr>
              <a:t>-</a:t>
            </a:r>
            <a:r>
              <a:rPr lang="zh-CN" altLang="en-US" dirty="0">
                <a:ea typeface="微软雅黑" panose="020B0503020204020204" pitchFamily="34" charset="-122"/>
              </a:rPr>
              <a:t>【考试标准】中查看当前进度的成绩</a:t>
            </a:r>
            <a:endParaRPr lang="zh-CN" altLang="en-US" dirty="0">
              <a:ea typeface="微软雅黑" panose="020B0503020204020204" pitchFamily="34" charset="-122"/>
            </a:endParaRPr>
          </a:p>
        </p:txBody>
      </p:sp>
      <p:pic>
        <p:nvPicPr>
          <p:cNvPr id="12" name="图片 11"/>
          <p:cNvPicPr>
            <a:picLocks noChangeAspect="1"/>
          </p:cNvPicPr>
          <p:nvPr/>
        </p:nvPicPr>
        <p:blipFill>
          <a:blip r:embed="rId2"/>
          <a:stretch>
            <a:fillRect/>
          </a:stretch>
        </p:blipFill>
        <p:spPr>
          <a:xfrm>
            <a:off x="5520055" y="908685"/>
            <a:ext cx="2673985" cy="5207635"/>
          </a:xfrm>
          <a:prstGeom prst="rect">
            <a:avLst/>
          </a:prstGeom>
        </p:spPr>
      </p:pic>
    </p:spTree>
    <p:custDataLst>
      <p:tags r:id="rId3"/>
    </p:custData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a:t>
            </a:r>
            <a:r>
              <a:rPr lang="zh-CN" altLang="en-US" sz="6600" dirty="0" smtClean="0">
                <a:solidFill>
                  <a:prstClr val="white"/>
                </a:solidFill>
                <a:latin typeface="宋体" panose="02010600030101010101" pitchFamily="2" charset="-122"/>
                <a:ea typeface="宋体" panose="02010600030101010101" pitchFamily="2" charset="-122"/>
              </a:rPr>
              <a:t>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登录方式一：</a:t>
            </a:r>
            <a:endParaRPr lang="en-US" altLang="zh-CN"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http://smartedu.njucm.edu.cn</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5591810" y="260985"/>
            <a:ext cx="4712335" cy="433070"/>
          </a:xfrm>
          <a:prstGeom prst="wedgeRectCallout">
            <a:avLst>
              <a:gd name="adj1" fmla="val -104628"/>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http://smartedu.njucm.edu.cn</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rcRect t="12832"/>
          <a:stretch>
            <a:fillRect/>
          </a:stretch>
        </p:blipFill>
        <p:spPr>
          <a:xfrm>
            <a:off x="2207260" y="1052830"/>
            <a:ext cx="7509510" cy="3912235"/>
          </a:xfrm>
          <a:prstGeom prst="rect">
            <a:avLst/>
          </a:prstGeom>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445325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登录方式一：</a:t>
            </a:r>
            <a:endParaRPr lang="en-US" altLang="zh-CN" sz="2800" b="1">
              <a:latin typeface="微软雅黑" panose="020B0503020204020204" pitchFamily="34" charset="-122"/>
              <a:ea typeface="微软雅黑" panose="020B0503020204020204" pitchFamily="34" charset="-122"/>
            </a:endParaRPr>
          </a:p>
          <a:p>
            <a:pPr eaLnBrk="1" hangingPunct="1"/>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135505" y="1701165"/>
            <a:ext cx="7089140" cy="3609975"/>
          </a:xfrm>
          <a:prstGeom prst="rect">
            <a:avLst/>
          </a:prstGeom>
        </p:spPr>
      </p:pic>
      <p:sp>
        <p:nvSpPr>
          <p:cNvPr id="4" name="矩形标注 3"/>
          <p:cNvSpPr/>
          <p:nvPr/>
        </p:nvSpPr>
        <p:spPr>
          <a:xfrm>
            <a:off x="9480550" y="2493010"/>
            <a:ext cx="270954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输入您的账号密码登录</a:t>
            </a:r>
            <a:endParaRPr lang="zh-CN" altLang="en-US" b="1" noProof="1">
              <a:solidFill>
                <a:srgbClr val="FF0000"/>
              </a:solidFil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469646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登录方式一：</a:t>
            </a:r>
            <a:endParaRPr lang="zh-CN" altLang="en-US" sz="2800" b="1">
              <a:latin typeface="微软雅黑" panose="020B0503020204020204" pitchFamily="34" charset="-122"/>
              <a:ea typeface="微软雅黑" panose="020B0503020204020204" pitchFamily="34" charset="-122"/>
            </a:endParaRPr>
          </a:p>
        </p:txBody>
      </p:sp>
      <p:sp>
        <p:nvSpPr>
          <p:cNvPr id="3" name="Rectangle 31      (向天歌演示原创作品：www.TopPPT.cn)"/>
          <p:cNvSpPr/>
          <p:nvPr/>
        </p:nvSpPr>
        <p:spPr>
          <a:xfrm>
            <a:off x="479425" y="5284470"/>
            <a:ext cx="11580495" cy="12153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l" eaLnBrk="1" fontAlgn="auto" hangingPunct="1">
              <a:spcBef>
                <a:spcPts val="0"/>
              </a:spcBef>
              <a:spcAft>
                <a:spcPts val="0"/>
              </a:spcAft>
              <a:defRPr/>
            </a:pPr>
            <a:r>
              <a:rPr lang="zh-CN" altLang="en-US" dirty="0">
                <a:ea typeface="微软雅黑" panose="020B0503020204020204" pitchFamily="34" charset="-122"/>
              </a:rPr>
              <a:t>登录成功后，查看【课程】，选择【全部】学期，在【我学的课】可查看到尔雅选修课课程。</a:t>
            </a:r>
            <a:endParaRPr lang="zh-CN" altLang="en-US" dirty="0">
              <a:ea typeface="微软雅黑" panose="020B0503020204020204" pitchFamily="34" charset="-122"/>
            </a:endParaRPr>
          </a:p>
        </p:txBody>
      </p:sp>
      <p:pic>
        <p:nvPicPr>
          <p:cNvPr id="4" name="图片 3"/>
          <p:cNvPicPr>
            <a:picLocks noChangeAspect="1"/>
          </p:cNvPicPr>
          <p:nvPr/>
        </p:nvPicPr>
        <p:blipFill>
          <a:blip r:embed="rId1"/>
          <a:srcRect r="8448"/>
          <a:stretch>
            <a:fillRect/>
          </a:stretch>
        </p:blipFill>
        <p:spPr>
          <a:xfrm>
            <a:off x="2063750" y="765175"/>
            <a:ext cx="7965440" cy="4439285"/>
          </a:xfrm>
          <a:prstGeom prst="rect">
            <a:avLst/>
          </a:prstGeom>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681355" y="6001385"/>
            <a:ext cx="106737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打开浏览器，输入</a:t>
            </a: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rgbClr val="FF0000"/>
                </a:solidFill>
                <a:latin typeface="微软雅黑" panose="020B0503020204020204" pitchFamily="34" charset="-122"/>
                <a:ea typeface="微软雅黑" panose="020B0503020204020204" pitchFamily="34" charset="-122"/>
              </a:rPr>
              <a:t>http://njutcm.fanya.chaoxing.com</a:t>
            </a:r>
            <a:r>
              <a:rPr lang="zh-CN" altLang="en-US" dirty="0" smtClean="0">
                <a:solidFill>
                  <a:schemeClr val="bg1"/>
                </a:solidFill>
                <a:latin typeface="微软雅黑" panose="020B0503020204020204" pitchFamily="34" charset="-122"/>
                <a:ea typeface="微软雅黑" panose="020B0503020204020204" pitchFamily="34" charset="-122"/>
              </a:rPr>
              <a:t>，推荐使用谷歌、火狐浏览器。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480175" y="233680"/>
            <a:ext cx="4712335" cy="433070"/>
          </a:xfrm>
          <a:prstGeom prst="wedgeRectCallout">
            <a:avLst>
              <a:gd name="adj1" fmla="val -124599"/>
              <a:gd name="adj2" fmla="val 23607"/>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网址</a:t>
            </a:r>
            <a:r>
              <a:rPr lang="zh-CN" altLang="en-US" dirty="0" smtClean="0">
                <a:solidFill>
                  <a:srgbClr val="FF0000"/>
                </a:solidFill>
                <a:latin typeface="微软雅黑" panose="020B0503020204020204" pitchFamily="34" charset="-122"/>
                <a:ea typeface="微软雅黑" panose="020B0503020204020204" pitchFamily="34" charset="-122"/>
                <a:sym typeface="+mn-ea"/>
              </a:rPr>
              <a:t>http://njutcm.fanya.chaoxing.com</a:t>
            </a:r>
            <a:endParaRPr lang="zh-CN" altLang="en-US" dirty="0" smtClean="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15950" y="908685"/>
            <a:ext cx="11008360" cy="4413250"/>
          </a:xfrm>
          <a:prstGeom prst="rect">
            <a:avLst/>
          </a:prstGeom>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39470" y="4869180"/>
            <a:ext cx="10366375" cy="1734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38976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99515" y="494093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选择机构账号登录（注册过学习通，可通过绑定过手机号登录</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可选择手机号登录</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或扫码登录</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第一行：输入学号</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a:t>
            </a:r>
            <a:r>
              <a:rPr lang="zh-CN" altLang="en-US" dirty="0" smtClean="0">
                <a:solidFill>
                  <a:srgbClr val="FF0000"/>
                </a:solidFill>
                <a:latin typeface="微软雅黑" panose="020B0503020204020204" pitchFamily="34" charset="-122"/>
                <a:ea typeface="微软雅黑" panose="020B0503020204020204" pitchFamily="34" charset="-122"/>
              </a:rPr>
              <a:t>注册学习通时的密码</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783840" y="980440"/>
            <a:ext cx="6117590" cy="3746500"/>
          </a:xfrm>
          <a:prstGeom prst="rect">
            <a:avLst/>
          </a:prstGeom>
        </p:spPr>
      </p:pic>
      <p:sp>
        <p:nvSpPr>
          <p:cNvPr id="17" name="矩形标注 16"/>
          <p:cNvSpPr/>
          <p:nvPr/>
        </p:nvSpPr>
        <p:spPr>
          <a:xfrm>
            <a:off x="6600190" y="1432560"/>
            <a:ext cx="1695450"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输入您的学号</a:t>
            </a:r>
            <a:endParaRPr lang="zh-CN" altLang="en-US" b="1" noProof="1">
              <a:solidFill>
                <a:srgbClr val="FF0000"/>
              </a:solidFill>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28454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登录方式二：</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sym typeface="+mn-ea"/>
              </a:rPr>
              <a:t>进入学习空间查看课程</a:t>
            </a:r>
            <a:endParaRPr lang="zh-CN" altLang="en-US" sz="2800" b="1">
              <a:latin typeface="微软雅黑" panose="020B0503020204020204" pitchFamily="34" charset="-122"/>
              <a:ea typeface="微软雅黑" panose="020B0503020204020204" pitchFamily="34" charset="-122"/>
            </a:endParaRPr>
          </a:p>
          <a:p>
            <a:pPr eaLnBrk="1" hangingPunct="1"/>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任选一种</a:t>
            </a:r>
            <a:r>
              <a:rPr lang="zh-CN" altLang="en-US" dirty="0">
                <a:solidFill>
                  <a:schemeClr val="bg1"/>
                </a:solidFill>
                <a:latin typeface="微软雅黑" panose="020B0503020204020204" pitchFamily="34" charset="-122"/>
                <a:ea typeface="微软雅黑" panose="020B0503020204020204" pitchFamily="34" charset="-122"/>
              </a:rPr>
              <a:t>方式登录即可，登录成功后可点击尔雅课程开始学习，或者回到学习空间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考试时间和结课时间已确定，没有特别的安排那么没有达到考试条件和错过考试时间是没有任何补考机会的，如错过考试时间只能自行承担后果。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487170" y="5445760"/>
            <a:ext cx="8874125" cy="629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631315" y="5593080"/>
            <a:ext cx="869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进入课程，点击左侧的【学习记录】可以查看到这门课程下的成绩及进度情况。</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703705" y="909320"/>
            <a:ext cx="8406765" cy="4391025"/>
          </a:xfrm>
          <a:prstGeom prst="rect">
            <a:avLst/>
          </a:prstGeom>
        </p:spPr>
      </p:pic>
      <p:sp>
        <p:nvSpPr>
          <p:cNvPr id="38919" name="TextBox 42      (向天歌演示原创作品：www.TopPPT.cn)"/>
          <p:cNvSpPr txBox="1">
            <a:spLocks noChangeArrowheads="1"/>
          </p:cNvSpPr>
          <p:nvPr/>
        </p:nvSpPr>
        <p:spPr bwMode="auto">
          <a:xfrm>
            <a:off x="752475" y="233680"/>
            <a:ext cx="4796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查看学习进度</a:t>
            </a:r>
            <a:endParaRPr lang="zh-CN" altLang="en-US" sz="2800" b="1" dirty="0">
              <a:latin typeface="微软雅黑" panose="020B0503020204020204" pitchFamily="34" charset="-122"/>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6291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Font typeface="Arial" panose="020B0604020202020204" pitchFamily="34" charset="0"/>
              <a:buNone/>
            </a:pPr>
            <a:r>
              <a:rPr lang="zh-CN" altLang="en-US" sz="2800" b="1" dirty="0">
                <a:latin typeface="微软雅黑" panose="020B0503020204020204" pitchFamily="34" charset="-122"/>
                <a:sym typeface="+mn-ea"/>
              </a:rPr>
              <a:t>客服在线答疑、客服电话</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8636000" y="2849245"/>
            <a:ext cx="2914650" cy="22250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225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学习通点击【设置】</a:t>
            </a:r>
            <a:r>
              <a:rPr lang="zh-CN" altLang="en-US" sz="1800" dirty="0">
                <a:solidFill>
                  <a:schemeClr val="bg1"/>
                </a:solidFill>
                <a:latin typeface="微软雅黑" panose="020B0503020204020204" pitchFamily="34" charset="-122"/>
                <a:ea typeface="微软雅黑" panose="020B0503020204020204" pitchFamily="34" charset="-122"/>
                <a:sym typeface="+mn-ea"/>
              </a:rPr>
              <a:t>➤【帮助中心】</a:t>
            </a:r>
            <a:r>
              <a:rPr lang="zh-CN" altLang="en-US" sz="1800" dirty="0">
                <a:solidFill>
                  <a:schemeClr val="bg1"/>
                </a:solidFill>
                <a:latin typeface="微软雅黑" panose="020B0503020204020204" pitchFamily="34" charset="-122"/>
                <a:ea typeface="微软雅黑" panose="020B0503020204020204" pitchFamily="34" charset="-122"/>
                <a:sym typeface="+mn-ea"/>
              </a:rPr>
              <a:t>➤【客服】</a:t>
            </a:r>
            <a:r>
              <a:rPr lang="zh-CN" altLang="en-US" sz="1800" dirty="0">
                <a:solidFill>
                  <a:schemeClr val="bg1"/>
                </a:solidFill>
                <a:latin typeface="微软雅黑" panose="020B0503020204020204" pitchFamily="34" charset="-122"/>
                <a:ea typeface="微软雅黑" panose="020B0503020204020204" pitchFamily="34" charset="-122"/>
                <a:sym typeface="+mn-ea"/>
              </a:rPr>
              <a:t>，</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可以在线联系客服人员，也以拨打南京中医大学超星对接人员电话</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13815426436</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进行问题反馈。</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10" name="内容占位符 9"/>
          <p:cNvPicPr>
            <a:picLocks noChangeAspect="1"/>
          </p:cNvPicPr>
          <p:nvPr>
            <p:ph idx="1"/>
            <p:custDataLst>
              <p:tags r:id="rId1"/>
            </p:custDataLst>
          </p:nvPr>
        </p:nvPicPr>
        <p:blipFill>
          <a:blip r:embed="rId2"/>
          <a:stretch>
            <a:fillRect/>
          </a:stretch>
        </p:blipFill>
        <p:spPr>
          <a:xfrm>
            <a:off x="335280" y="1340485"/>
            <a:ext cx="2442210" cy="452628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3143250" y="1301750"/>
            <a:ext cx="2212975" cy="4565650"/>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5799455" y="1301750"/>
            <a:ext cx="2212340" cy="4565650"/>
          </a:xfrm>
          <a:prstGeom prst="rect">
            <a:avLst/>
          </a:prstGeom>
        </p:spPr>
      </p:pic>
    </p:spTree>
    <p:custDataLst>
      <p:tags r:id="rId7"/>
    </p:custData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rgbClr val="FF0000"/>
                </a:solidFill>
                <a:latin typeface="微软雅黑" panose="020B0503020204020204" pitchFamily="34" charset="-122"/>
              </a:rPr>
              <a:t>如果您之前已经有使用手机号注册过，直接在输入【手机号】的地方输入手机号，然后输入【密码】，点击【登录】即可。</a:t>
            </a:r>
            <a:r>
              <a:rPr lang="zh-CN" altLang="en-US" sz="1800" dirty="0" smtClean="0">
                <a:solidFill>
                  <a:schemeClr val="bg1"/>
                </a:solidFill>
                <a:latin typeface="微软雅黑" panose="020B0503020204020204" pitchFamily="34" charset="-122"/>
              </a:rPr>
              <a:t>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custDataLst>
              <p:tags r:id="rId3"/>
            </p:custDataLst>
          </p:nvPr>
        </p:nvPicPr>
        <p:blipFill>
          <a:blip r:embed="rId4"/>
          <a:stretch>
            <a:fillRect/>
          </a:stretch>
        </p:blipFill>
        <p:spPr>
          <a:xfrm>
            <a:off x="7879715" y="828675"/>
            <a:ext cx="2355215" cy="404749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272540" y="828675"/>
            <a:ext cx="2364105" cy="4046855"/>
          </a:xfrm>
          <a:prstGeom prst="rect">
            <a:avLst/>
          </a:prstGeom>
        </p:spPr>
      </p:pic>
      <p:sp>
        <p:nvSpPr>
          <p:cNvPr id="10" name="文本框 9"/>
          <p:cNvSpPr txBox="1"/>
          <p:nvPr>
            <p:custDataLst>
              <p:tags r:id="rId7"/>
            </p:custDataLst>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custDataLst>
              <p:tags r:id="rId8"/>
            </p:custDataLst>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custDataLst>
              <p:tags r:id="rId9"/>
            </p:custDataLst>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7621905" y="1029335"/>
            <a:ext cx="2533015" cy="3990340"/>
          </a:xfrm>
          <a:prstGeom prst="rect">
            <a:avLst/>
          </a:prstGeom>
        </p:spPr>
      </p:pic>
      <p:pic>
        <p:nvPicPr>
          <p:cNvPr id="2" name="图片 1"/>
          <p:cNvPicPr>
            <a:picLocks noChangeAspect="1"/>
          </p:cNvPicPr>
          <p:nvPr/>
        </p:nvPicPr>
        <p:blipFill>
          <a:blip r:embed="rId2"/>
          <a:stretch>
            <a:fillRect/>
          </a:stretch>
        </p:blipFill>
        <p:spPr>
          <a:xfrm>
            <a:off x="1405890" y="1043305"/>
            <a:ext cx="2397760" cy="3990340"/>
          </a:xfrm>
          <a:prstGeom prst="rect">
            <a:avLst/>
          </a:prstGeom>
        </p:spPr>
      </p:pic>
      <p:sp>
        <p:nvSpPr>
          <p:cNvPr id="32" name="Rectangle 31      (向天歌演示原创作品：www.TopPPT.cn)"/>
          <p:cNvSpPr/>
          <p:nvPr/>
        </p:nvSpPr>
        <p:spPr>
          <a:xfrm>
            <a:off x="408305" y="5386705"/>
            <a:ext cx="10928985"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8855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r>
              <a:rPr lang="zh-CN" altLang="en-US" sz="2800" b="1" dirty="0">
                <a:solidFill>
                  <a:srgbClr val="FF0000"/>
                </a:solidFill>
                <a:latin typeface="微软雅黑" panose="020B0503020204020204" pitchFamily="34" charset="-122"/>
              </a:rPr>
              <a:t>（身份认证）</a:t>
            </a:r>
            <a:endParaRPr lang="zh-CN" altLang="en-US" sz="2800" b="1" dirty="0">
              <a:solidFill>
                <a:srgbClr val="FF0000"/>
              </a:solidFill>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1265555" y="5777865"/>
            <a:ext cx="95186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首次登录注册的同学，然后按照提示输入学校机构码</a:t>
            </a:r>
            <a:r>
              <a:rPr lang="zh-CN" altLang="en-US" sz="1800" dirty="0" smtClean="0">
                <a:solidFill>
                  <a:srgbClr val="FF0000"/>
                </a:solidFill>
                <a:latin typeface="微软雅黑" panose="020B0503020204020204" pitchFamily="34" charset="-122"/>
                <a:sym typeface="+mn-ea"/>
              </a:rPr>
              <a:t>1476</a:t>
            </a:r>
            <a:r>
              <a:rPr lang="zh-CN" altLang="en-US" sz="1800" dirty="0" smtClean="0">
                <a:solidFill>
                  <a:schemeClr val="bg1"/>
                </a:solidFill>
                <a:latin typeface="微软雅黑" panose="020B0503020204020204" pitchFamily="34" charset="-122"/>
                <a:sym typeface="+mn-ea"/>
              </a:rPr>
              <a:t>：选择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填写【学号】【姓名】，点击【验证】登录即可。</a:t>
            </a:r>
            <a:endParaRPr lang="zh-CN" altLang="en-US" sz="1800" dirty="0">
              <a:solidFill>
                <a:schemeClr val="bg1"/>
              </a:solidFill>
              <a:latin typeface="微软雅黑" panose="020B0503020204020204" pitchFamily="34" charset="-122"/>
            </a:endParaRPr>
          </a:p>
        </p:txBody>
      </p:sp>
      <p:sp>
        <p:nvSpPr>
          <p:cNvPr id="4" name="文本框 3"/>
          <p:cNvSpPr txBox="1"/>
          <p:nvPr/>
        </p:nvSpPr>
        <p:spPr>
          <a:xfrm>
            <a:off x="7302500" y="384175"/>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8" name="文本框 17"/>
          <p:cNvSpPr txBox="1"/>
          <p:nvPr/>
        </p:nvSpPr>
        <p:spPr>
          <a:xfrm>
            <a:off x="3371850" y="3943985"/>
            <a:ext cx="4562475" cy="368300"/>
          </a:xfrm>
          <a:prstGeom prst="rect">
            <a:avLst/>
          </a:prstGeom>
          <a:solidFill>
            <a:schemeClr val="accent6"/>
          </a:solidFill>
        </p:spPr>
        <p:txBody>
          <a:bodyPr wrap="square" rtlCol="0">
            <a:spAutoFit/>
          </a:bodyPr>
          <a:p>
            <a:pPr algn="ctr"/>
            <a:r>
              <a:rPr lang="zh-CN" altLang="en-US" b="1" dirty="0">
                <a:solidFill>
                  <a:srgbClr val="FF0000"/>
                </a:solidFill>
                <a:latin typeface="黑体" panose="02010609060101010101" charset="-122"/>
                <a:ea typeface="黑体" panose="02010609060101010101" charset="-122"/>
              </a:rPr>
              <a:t>若首次登录，该步骤不可跳过（身份绑定</a:t>
            </a:r>
            <a:r>
              <a:rPr lang="zh-CN" altLang="en-US" b="1" dirty="0">
                <a:solidFill>
                  <a:srgbClr val="FF0000"/>
                </a:solidFill>
                <a:latin typeface="黑体" panose="02010609060101010101" charset="-122"/>
                <a:ea typeface="黑体" panose="02010609060101010101" charset="-122"/>
              </a:rPr>
              <a:t>）</a:t>
            </a:r>
            <a:endParaRPr lang="zh-CN" altLang="en-US" b="1" dirty="0">
              <a:solidFill>
                <a:srgbClr val="FF0000"/>
              </a:solidFill>
              <a:latin typeface="黑体" panose="02010609060101010101" charset="-122"/>
              <a:ea typeface="黑体" panose="02010609060101010101" charset="-122"/>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88626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r>
              <a:rPr lang="zh-CN" altLang="en-US" sz="2800" b="1" dirty="0" smtClean="0">
                <a:solidFill>
                  <a:srgbClr val="FF0000"/>
                </a:solidFill>
                <a:latin typeface="微软雅黑" panose="020B0503020204020204" pitchFamily="34" charset="-122"/>
              </a:rPr>
              <a:t>（请检查个人认证信息是否正确）</a:t>
            </a:r>
            <a:endParaRPr lang="zh-CN" altLang="en-US" sz="2800" b="1" dirty="0" smtClean="0">
              <a:solidFill>
                <a:srgbClr val="FF0000"/>
              </a:solidFill>
              <a:latin typeface="微软雅黑" panose="020B0503020204020204" pitchFamily="34" charset="-122"/>
            </a:endParaRPr>
          </a:p>
        </p:txBody>
      </p:sp>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a:t>
            </a:r>
            <a:r>
              <a:rPr lang="zh-CN" sz="1800" dirty="0" smtClean="0">
                <a:solidFill>
                  <a:schemeClr val="bg1"/>
                </a:solidFill>
                <a:latin typeface="微软雅黑" panose="020B0503020204020204" pitchFamily="34" charset="-122"/>
                <a:sym typeface="+mn-ea"/>
              </a:rPr>
              <a:t>绑定单位</a:t>
            </a:r>
            <a:r>
              <a:rPr lang="zh-CN" altLang="en-US" sz="1800" dirty="0" smtClean="0">
                <a:solidFill>
                  <a:schemeClr val="bg1"/>
                </a:solidFill>
                <a:latin typeface="微软雅黑" panose="020B0503020204020204" pitchFamily="34" charset="-122"/>
                <a:sym typeface="+mn-ea"/>
              </a:rPr>
              <a:t>】进行认证，【</a:t>
            </a:r>
            <a:r>
              <a:rPr lang="zh-CN" sz="1800" dirty="0" smtClean="0">
                <a:solidFill>
                  <a:schemeClr val="bg1"/>
                </a:solidFill>
                <a:latin typeface="微软雅黑" panose="020B0503020204020204" pitchFamily="34" charset="-122"/>
                <a:sym typeface="+mn-ea"/>
              </a:rPr>
              <a:t>添加单位</a:t>
            </a:r>
            <a:r>
              <a:rPr lang="zh-CN" altLang="en-US" sz="1800" dirty="0" smtClean="0">
                <a:solidFill>
                  <a:schemeClr val="bg1"/>
                </a:solidFill>
                <a:latin typeface="微软雅黑" panose="020B0503020204020204" pitchFamily="34" charset="-122"/>
                <a:sym typeface="+mn-ea"/>
              </a:rPr>
              <a:t>】填写您的学校</a:t>
            </a:r>
            <a:r>
              <a:rPr lang="en-US" altLang="zh-CN" sz="1800" dirty="0" smtClean="0">
                <a:solidFill>
                  <a:schemeClr val="bg1"/>
                </a:solidFill>
                <a:latin typeface="微软雅黑" panose="020B0503020204020204" pitchFamily="34" charset="-122"/>
                <a:sym typeface="+mn-ea"/>
              </a:rPr>
              <a:t>UC</a:t>
            </a:r>
            <a:r>
              <a:rPr lang="zh-CN" altLang="en-US" sz="1800" dirty="0" smtClean="0">
                <a:solidFill>
                  <a:schemeClr val="bg1"/>
                </a:solidFill>
                <a:latin typeface="微软雅黑" panose="020B0503020204020204" pitchFamily="34" charset="-122"/>
                <a:sym typeface="+mn-ea"/>
              </a:rPr>
              <a:t>码</a:t>
            </a:r>
            <a:r>
              <a:rPr lang="zh-CN" altLang="en-US" sz="1800" dirty="0" smtClean="0">
                <a:solidFill>
                  <a:srgbClr val="FF0000"/>
                </a:solidFill>
                <a:latin typeface="微软雅黑" panose="020B0503020204020204" pitchFamily="34" charset="-122"/>
                <a:sym typeface="+mn-ea"/>
              </a:rPr>
              <a:t>1476</a:t>
            </a:r>
            <a:r>
              <a:rPr lang="zh-CN" altLang="en-US" sz="1800" dirty="0" smtClean="0">
                <a:solidFill>
                  <a:schemeClr val="bg1"/>
                </a:solidFill>
                <a:latin typeface="微软雅黑" panose="020B0503020204020204" pitchFamily="34" charset="-122"/>
                <a:sym typeface="+mn-ea"/>
              </a:rPr>
              <a:t>：选择</a:t>
            </a:r>
            <a:r>
              <a:rPr lang="zh-CN" altLang="en-US" sz="1800" dirty="0" smtClean="0">
                <a:solidFill>
                  <a:srgbClr val="FF0000"/>
                </a:solidFill>
                <a:latin typeface="微软雅黑" panose="020B0503020204020204" pitchFamily="34" charset="-122"/>
                <a:sym typeface="+mn-ea"/>
              </a:rPr>
              <a:t>南京中医药大学</a:t>
            </a:r>
            <a:r>
              <a:rPr lang="zh-CN" altLang="en-US" sz="1800" dirty="0" smtClean="0">
                <a:solidFill>
                  <a:schemeClr val="bg1"/>
                </a:solidFill>
                <a:latin typeface="微软雅黑" panose="020B0503020204020204" pitchFamily="34" charset="-122"/>
                <a:sym typeface="+mn-ea"/>
              </a:rPr>
              <a:t>填写【学号】【姓名】</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pic>
        <p:nvPicPr>
          <p:cNvPr id="2" name="图片 1"/>
          <p:cNvPicPr>
            <a:picLocks noChangeAspect="1"/>
          </p:cNvPicPr>
          <p:nvPr/>
        </p:nvPicPr>
        <p:blipFill>
          <a:blip r:embed="rId1"/>
          <a:stretch>
            <a:fillRect/>
          </a:stretch>
        </p:blipFill>
        <p:spPr>
          <a:xfrm>
            <a:off x="911225" y="900430"/>
            <a:ext cx="2501900" cy="4615815"/>
          </a:xfrm>
          <a:prstGeom prst="rect">
            <a:avLst/>
          </a:prstGeom>
        </p:spPr>
      </p:pic>
      <p:pic>
        <p:nvPicPr>
          <p:cNvPr id="12" name="图片 11"/>
          <p:cNvPicPr>
            <a:picLocks noChangeAspect="1"/>
          </p:cNvPicPr>
          <p:nvPr/>
        </p:nvPicPr>
        <p:blipFill>
          <a:blip r:embed="rId2"/>
          <a:stretch>
            <a:fillRect/>
          </a:stretch>
        </p:blipFill>
        <p:spPr>
          <a:xfrm>
            <a:off x="4079875" y="909320"/>
            <a:ext cx="2541270" cy="4599940"/>
          </a:xfrm>
          <a:prstGeom prst="rect">
            <a:avLst/>
          </a:prstGeom>
        </p:spPr>
      </p:pic>
      <p:pic>
        <p:nvPicPr>
          <p:cNvPr id="14" name="图片 13"/>
          <p:cNvPicPr>
            <a:picLocks noChangeAspect="1"/>
          </p:cNvPicPr>
          <p:nvPr/>
        </p:nvPicPr>
        <p:blipFill>
          <a:blip r:embed="rId3"/>
          <a:stretch>
            <a:fillRect/>
          </a:stretch>
        </p:blipFill>
        <p:spPr>
          <a:xfrm>
            <a:off x="7218680" y="871855"/>
            <a:ext cx="2438400" cy="4679315"/>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2423795" y="68897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2567305" y="1701165"/>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绑定信息以后，您可以点击【我】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sp>
        <p:nvSpPr>
          <p:cNvPr id="8" name="矩形 7"/>
          <p:cNvSpPr/>
          <p:nvPr/>
        </p:nvSpPr>
        <p:spPr>
          <a:xfrm>
            <a:off x="4439920" y="494157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8040370" y="755650"/>
            <a:ext cx="2514600" cy="4747895"/>
          </a:xfrm>
          <a:prstGeom prst="rect">
            <a:avLst/>
          </a:prstGeom>
        </p:spPr>
      </p:pic>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SLIDE_MODEL_TYPE" val="dynamicNum"/>
</p:tagLst>
</file>

<file path=ppt/tags/tag11.xml><?xml version="1.0" encoding="utf-8"?>
<p:tagLst xmlns:p="http://schemas.openxmlformats.org/presentationml/2006/main">
  <p:tag name="KSO_WM_SLIDE_MODEL_TYPE" val="dynamicNum"/>
</p:tagLst>
</file>

<file path=ppt/tags/tag12.xml><?xml version="1.0" encoding="utf-8"?>
<p:tagLst xmlns:p="http://schemas.openxmlformats.org/presentationml/2006/main">
  <p:tag name="KSO_WM_SLIDE_MODEL_TYPE" val="dynamicNum"/>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SLIDE_MODEL_TYPE" val="dynamicNum"/>
</p:tagLst>
</file>

<file path=ppt/tags/tag17.xml><?xml version="1.0" encoding="utf-8"?>
<p:tagLst xmlns:p="http://schemas.openxmlformats.org/presentationml/2006/main">
  <p:tag name="COMMONDATA" val="eyJoZGlkIjoiNDA4MGZjNTMzYjk4ODJjNTM2YjFmY2VjYjlhNDllNjAifQ=="/>
  <p:tag name="KSO_WPP_MARK_KEY" val="c45c7f12-7ca0-4776-b139-224b2c6e9ee3"/>
  <p:tag name="commondata" val="eyJoZGlkIjoiYzVjNjcyMmYyNzFmMTQwYWQ0MzAzMzE1MDRhYzAwOGQifQ=="/>
</p:tagLst>
</file>

<file path=ppt/tags/tag2.xml><?xml version="1.0" encoding="utf-8"?>
<p:tagLst xmlns:p="http://schemas.openxmlformats.org/presentationml/2006/main">
  <p:tag name="KSO_WM_DIAGRAM_VIRTUALLY_FRAME" val="{&quot;height&quot;:318.7,&quot;left&quot;:56.75,&quot;top&quot;:65.25,&quot;width&quot;:749.15}"/>
</p:tagLst>
</file>

<file path=ppt/tags/tag3.xml><?xml version="1.0" encoding="utf-8"?>
<p:tagLst xmlns:p="http://schemas.openxmlformats.org/presentationml/2006/main">
  <p:tag name="KSO_WM_DIAGRAM_VIRTUALLY_FRAME" val="{&quot;height&quot;:318.7,&quot;left&quot;:56.75,&quot;top&quot;:65.25,&quot;width&quot;:749.15}"/>
</p:tagLst>
</file>

<file path=ppt/tags/tag4.xml><?xml version="1.0" encoding="utf-8"?>
<p:tagLst xmlns:p="http://schemas.openxmlformats.org/presentationml/2006/main">
  <p:tag name="KSO_WM_DIAGRAM_VIRTUALLY_FRAME" val="{&quot;height&quot;:318.7,&quot;left&quot;:56.75,&quot;top&quot;:65.25,&quot;width&quot;:749.15}"/>
</p:tagLst>
</file>

<file path=ppt/tags/tag5.xml><?xml version="1.0" encoding="utf-8"?>
<p:tagLst xmlns:p="http://schemas.openxmlformats.org/presentationml/2006/main">
  <p:tag name="KSO_WM_DIAGRAM_VIRTUALLY_FRAME" val="{&quot;height&quot;:318.7,&quot;left&quot;:56.75,&quot;top&quot;:65.25,&quot;width&quot;:749.15}"/>
</p:tagLst>
</file>

<file path=ppt/tags/tag6.xml><?xml version="1.0" encoding="utf-8"?>
<p:tagLst xmlns:p="http://schemas.openxmlformats.org/presentationml/2006/main">
  <p:tag name="KSO_WM_DIAGRAM_VIRTUALLY_FRAME" val="{&quot;height&quot;:318.7,&quot;left&quot;:56.75,&quot;top&quot;:65.25,&quot;width&quot;:749.15}"/>
</p:tagLst>
</file>

<file path=ppt/tags/tag7.xml><?xml version="1.0" encoding="utf-8"?>
<p:tagLst xmlns:p="http://schemas.openxmlformats.org/presentationml/2006/main">
  <p:tag name="KSO_WM_DIAGRAM_VIRTUALLY_FRAME" val="{&quot;height&quot;:318.7,&quot;left&quot;:56.75,&quot;top&quot;:65.25,&quot;width&quot;:749.15}"/>
</p:tagLst>
</file>

<file path=ppt/tags/tag8.xml><?xml version="1.0" encoding="utf-8"?>
<p:tagLst xmlns:p="http://schemas.openxmlformats.org/presentationml/2006/main">
  <p:tag name="KSO_WM_SLIDE_MODEL_TYPE" val="dynamicNum"/>
</p:tagLst>
</file>

<file path=ppt/tags/tag9.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7082</Words>
  <Application>WPS 演示</Application>
  <PresentationFormat>宽屏</PresentationFormat>
  <Paragraphs>316</Paragraphs>
  <Slides>44</Slides>
  <Notes>29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vt:lpstr>
      <vt:lpstr>宋体</vt:lpstr>
      <vt:lpstr>Wingdings</vt:lpstr>
      <vt:lpstr>Calibri</vt:lpstr>
      <vt:lpstr>微软雅黑</vt:lpstr>
      <vt:lpstr>Wingdings</vt:lpstr>
      <vt:lpstr>黑体</vt:lpstr>
      <vt:lpstr>Arial Unicode MS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“Xcc</cp:lastModifiedBy>
  <cp:revision>304</cp:revision>
  <dcterms:created xsi:type="dcterms:W3CDTF">2013-10-08T09:05:00Z</dcterms:created>
  <dcterms:modified xsi:type="dcterms:W3CDTF">2026-03-12T09:18:17Z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2052-12.1.0.25225</vt:lpwstr>
  </property>
  <property fmtid="{D5CDD505-2E9C-101B-9397-08002B2CF9AE}" pid="5" name="ICV">
    <vt:lpwstr>6541FF73A1FB4D409DCE26D1BDE0DF57_13</vt:lpwstr>
  </property>
</Properties>
</file>